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8" r:id="rId3"/>
    <p:sldMasterId id="2147483709" r:id="rId4"/>
    <p:sldMasterId id="2147483710" r:id="rId5"/>
    <p:sldMasterId id="2147483711" r:id="rId6"/>
    <p:sldMasterId id="2147483712" r:id="rId7"/>
    <p:sldMasterId id="214748371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Lst>
  <p:sldSz cy="6858000" cx="12192000"/>
  <p:notesSz cx="6858000" cy="9144000"/>
  <p:embeddedFontLst>
    <p:embeddedFont>
      <p:font typeface="Raleway"/>
      <p:regular r:id="rId238"/>
      <p:bold r:id="rId239"/>
      <p:italic r:id="rId240"/>
      <p:boldItalic r:id="rId241"/>
    </p:embeddedFont>
    <p:embeddedFont>
      <p:font typeface="Raleway ExtraBold"/>
      <p:bold r:id="rId242"/>
      <p:boldItalic r:id="rId243"/>
    </p:embeddedFont>
    <p:embeddedFont>
      <p:font typeface="PT Sans Narrow"/>
      <p:regular r:id="rId244"/>
      <p:bold r:id="rId245"/>
    </p:embeddedFont>
    <p:embeddedFont>
      <p:font typeface="Cantarell"/>
      <p:regular r:id="rId246"/>
      <p:bold r:id="rId247"/>
      <p:italic r:id="rId248"/>
      <p:boldItalic r:id="rId249"/>
    </p:embeddedFont>
    <p:embeddedFont>
      <p:font typeface="Libre Baskerville"/>
      <p:regular r:id="rId250"/>
      <p:bold r:id="rId251"/>
      <p:italic r:id="rId252"/>
    </p:embeddedFont>
    <p:embeddedFont>
      <p:font typeface="Source Sans Pro"/>
      <p:regular r:id="rId253"/>
      <p:bold r:id="rId254"/>
      <p:italic r:id="rId255"/>
      <p:boldItalic r:id="rId256"/>
    </p:embeddedFont>
    <p:embeddedFont>
      <p:font typeface="Open Sans"/>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slide" Target="slides/slide190.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0.xml"/><Relationship Id="rId4" Type="http://schemas.openxmlformats.org/officeDocument/2006/relationships/slideMaster" Target="slideMasters/slideMaster2.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3.xml"/><Relationship Id="rId147" Type="http://schemas.openxmlformats.org/officeDocument/2006/relationships/slide" Target="slides/slide138.xml"/><Relationship Id="rId6" Type="http://schemas.openxmlformats.org/officeDocument/2006/relationships/slideMaster" Target="slideMasters/slideMaster4.xml"/><Relationship Id="rId146" Type="http://schemas.openxmlformats.org/officeDocument/2006/relationships/slide" Target="slides/slide137.xml"/><Relationship Id="rId7" Type="http://schemas.openxmlformats.org/officeDocument/2006/relationships/slideMaster" Target="slideMasters/slideMaster5.xml"/><Relationship Id="rId145" Type="http://schemas.openxmlformats.org/officeDocument/2006/relationships/slide" Target="slides/slide136.xml"/><Relationship Id="rId8" Type="http://schemas.openxmlformats.org/officeDocument/2006/relationships/slideMaster" Target="slideMasters/slideMaster6.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260" Type="http://schemas.openxmlformats.org/officeDocument/2006/relationships/font" Target="fonts/OpenSans-boldItalic.fntdata"/><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259" Type="http://schemas.openxmlformats.org/officeDocument/2006/relationships/font" Target="fonts/OpenSans-italic.fntdata"/><Relationship Id="rId137" Type="http://schemas.openxmlformats.org/officeDocument/2006/relationships/slide" Target="slides/slide128.xml"/><Relationship Id="rId258" Type="http://schemas.openxmlformats.org/officeDocument/2006/relationships/font" Target="fonts/OpenSans-bold.fntdata"/><Relationship Id="rId132" Type="http://schemas.openxmlformats.org/officeDocument/2006/relationships/slide" Target="slides/slide123.xml"/><Relationship Id="rId253" Type="http://schemas.openxmlformats.org/officeDocument/2006/relationships/font" Target="fonts/SourceSansPro-regular.fntdata"/><Relationship Id="rId131" Type="http://schemas.openxmlformats.org/officeDocument/2006/relationships/slide" Target="slides/slide122.xml"/><Relationship Id="rId252" Type="http://schemas.openxmlformats.org/officeDocument/2006/relationships/font" Target="fonts/LibreBaskerville-italic.fntdata"/><Relationship Id="rId130" Type="http://schemas.openxmlformats.org/officeDocument/2006/relationships/slide" Target="slides/slide121.xml"/><Relationship Id="rId251" Type="http://schemas.openxmlformats.org/officeDocument/2006/relationships/font" Target="fonts/LibreBaskerville-bold.fntdata"/><Relationship Id="rId250" Type="http://schemas.openxmlformats.org/officeDocument/2006/relationships/font" Target="fonts/LibreBaskerville-regular.fntdata"/><Relationship Id="rId136" Type="http://schemas.openxmlformats.org/officeDocument/2006/relationships/slide" Target="slides/slide127.xml"/><Relationship Id="rId257" Type="http://schemas.openxmlformats.org/officeDocument/2006/relationships/font" Target="fonts/OpenSans-regular.fntdata"/><Relationship Id="rId135" Type="http://schemas.openxmlformats.org/officeDocument/2006/relationships/slide" Target="slides/slide126.xml"/><Relationship Id="rId256" Type="http://schemas.openxmlformats.org/officeDocument/2006/relationships/font" Target="fonts/SourceSansPro-boldItalic.fntdata"/><Relationship Id="rId134" Type="http://schemas.openxmlformats.org/officeDocument/2006/relationships/slide" Target="slides/slide125.xml"/><Relationship Id="rId255" Type="http://schemas.openxmlformats.org/officeDocument/2006/relationships/font" Target="fonts/SourceSansPro-italic.fntdata"/><Relationship Id="rId133" Type="http://schemas.openxmlformats.org/officeDocument/2006/relationships/slide" Target="slides/slide124.xml"/><Relationship Id="rId254" Type="http://schemas.openxmlformats.org/officeDocument/2006/relationships/font" Target="fonts/SourceSansPro-bold.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228" Type="http://schemas.openxmlformats.org/officeDocument/2006/relationships/slide" Target="slides/slide219.xml"/><Relationship Id="rId106" Type="http://schemas.openxmlformats.org/officeDocument/2006/relationships/slide" Target="slides/slide97.xml"/><Relationship Id="rId227" Type="http://schemas.openxmlformats.org/officeDocument/2006/relationships/slide" Target="slides/slide218.xml"/><Relationship Id="rId105" Type="http://schemas.openxmlformats.org/officeDocument/2006/relationships/slide" Target="slides/slide96.xml"/><Relationship Id="rId226" Type="http://schemas.openxmlformats.org/officeDocument/2006/relationships/slide" Target="slides/slide217.xml"/><Relationship Id="rId104" Type="http://schemas.openxmlformats.org/officeDocument/2006/relationships/slide" Target="slides/slide95.xml"/><Relationship Id="rId225" Type="http://schemas.openxmlformats.org/officeDocument/2006/relationships/slide" Target="slides/slide216.xml"/><Relationship Id="rId109" Type="http://schemas.openxmlformats.org/officeDocument/2006/relationships/slide" Target="slides/slide100.xml"/><Relationship Id="rId108" Type="http://schemas.openxmlformats.org/officeDocument/2006/relationships/slide" Target="slides/slide99.xml"/><Relationship Id="rId229" Type="http://schemas.openxmlformats.org/officeDocument/2006/relationships/slide" Target="slides/slide220.xml"/><Relationship Id="rId220" Type="http://schemas.openxmlformats.org/officeDocument/2006/relationships/slide" Target="slides/slide211.xml"/><Relationship Id="rId103" Type="http://schemas.openxmlformats.org/officeDocument/2006/relationships/slide" Target="slides/slide94.xml"/><Relationship Id="rId224" Type="http://schemas.openxmlformats.org/officeDocument/2006/relationships/slide" Target="slides/slide215.xml"/><Relationship Id="rId102" Type="http://schemas.openxmlformats.org/officeDocument/2006/relationships/slide" Target="slides/slide93.xml"/><Relationship Id="rId223" Type="http://schemas.openxmlformats.org/officeDocument/2006/relationships/slide" Target="slides/slide214.xml"/><Relationship Id="rId101" Type="http://schemas.openxmlformats.org/officeDocument/2006/relationships/slide" Target="slides/slide92.xml"/><Relationship Id="rId222" Type="http://schemas.openxmlformats.org/officeDocument/2006/relationships/slide" Target="slides/slide213.xml"/><Relationship Id="rId100" Type="http://schemas.openxmlformats.org/officeDocument/2006/relationships/slide" Target="slides/slide91.xml"/><Relationship Id="rId221" Type="http://schemas.openxmlformats.org/officeDocument/2006/relationships/slide" Target="slides/slide212.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9" Type="http://schemas.openxmlformats.org/officeDocument/2006/relationships/slide" Target="slides/slide210.xml"/><Relationship Id="rId218" Type="http://schemas.openxmlformats.org/officeDocument/2006/relationships/slide" Target="slides/slide209.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129" Type="http://schemas.openxmlformats.org/officeDocument/2006/relationships/slide" Target="slides/slide120.xml"/><Relationship Id="rId128" Type="http://schemas.openxmlformats.org/officeDocument/2006/relationships/slide" Target="slides/slide119.xml"/><Relationship Id="rId249" Type="http://schemas.openxmlformats.org/officeDocument/2006/relationships/font" Target="fonts/Cantarell-boldItalic.fntdata"/><Relationship Id="rId127" Type="http://schemas.openxmlformats.org/officeDocument/2006/relationships/slide" Target="slides/slide118.xml"/><Relationship Id="rId248" Type="http://schemas.openxmlformats.org/officeDocument/2006/relationships/font" Target="fonts/Cantarell-italic.fntdata"/><Relationship Id="rId126" Type="http://schemas.openxmlformats.org/officeDocument/2006/relationships/slide" Target="slides/slide117.xml"/><Relationship Id="rId247" Type="http://schemas.openxmlformats.org/officeDocument/2006/relationships/font" Target="fonts/Cantarell-bold.fntdata"/><Relationship Id="rId121" Type="http://schemas.openxmlformats.org/officeDocument/2006/relationships/slide" Target="slides/slide112.xml"/><Relationship Id="rId242" Type="http://schemas.openxmlformats.org/officeDocument/2006/relationships/font" Target="fonts/RalewayExtraBold-bold.fntdata"/><Relationship Id="rId120" Type="http://schemas.openxmlformats.org/officeDocument/2006/relationships/slide" Target="slides/slide111.xml"/><Relationship Id="rId241" Type="http://schemas.openxmlformats.org/officeDocument/2006/relationships/font" Target="fonts/Raleway-boldItalic.fntdata"/><Relationship Id="rId240" Type="http://schemas.openxmlformats.org/officeDocument/2006/relationships/font" Target="fonts/Raleway-italic.fntdata"/><Relationship Id="rId125" Type="http://schemas.openxmlformats.org/officeDocument/2006/relationships/slide" Target="slides/slide116.xml"/><Relationship Id="rId246" Type="http://schemas.openxmlformats.org/officeDocument/2006/relationships/font" Target="fonts/Cantarell-regular.fntdata"/><Relationship Id="rId124" Type="http://schemas.openxmlformats.org/officeDocument/2006/relationships/slide" Target="slides/slide115.xml"/><Relationship Id="rId245" Type="http://schemas.openxmlformats.org/officeDocument/2006/relationships/font" Target="fonts/PTSansNarrow-bold.fntdata"/><Relationship Id="rId123" Type="http://schemas.openxmlformats.org/officeDocument/2006/relationships/slide" Target="slides/slide114.xml"/><Relationship Id="rId244" Type="http://schemas.openxmlformats.org/officeDocument/2006/relationships/font" Target="fonts/PTSansNarrow-regular.fntdata"/><Relationship Id="rId122" Type="http://schemas.openxmlformats.org/officeDocument/2006/relationships/slide" Target="slides/slide113.xml"/><Relationship Id="rId243" Type="http://schemas.openxmlformats.org/officeDocument/2006/relationships/font" Target="fonts/RalewayExtraBold-boldItalic.fntdata"/><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239" Type="http://schemas.openxmlformats.org/officeDocument/2006/relationships/font" Target="fonts/Raleway-bold.fntdata"/><Relationship Id="rId117" Type="http://schemas.openxmlformats.org/officeDocument/2006/relationships/slide" Target="slides/slide108.xml"/><Relationship Id="rId238" Type="http://schemas.openxmlformats.org/officeDocument/2006/relationships/font" Target="fonts/Raleway-regular.fntdata"/><Relationship Id="rId116" Type="http://schemas.openxmlformats.org/officeDocument/2006/relationships/slide" Target="slides/slide107.xml"/><Relationship Id="rId237" Type="http://schemas.openxmlformats.org/officeDocument/2006/relationships/slide" Target="slides/slide228.xml"/><Relationship Id="rId115" Type="http://schemas.openxmlformats.org/officeDocument/2006/relationships/slide" Target="slides/slide106.xml"/><Relationship Id="rId236" Type="http://schemas.openxmlformats.org/officeDocument/2006/relationships/slide" Target="slides/slide227.xml"/><Relationship Id="rId119" Type="http://schemas.openxmlformats.org/officeDocument/2006/relationships/slide" Target="slides/slide110.xml"/><Relationship Id="rId110" Type="http://schemas.openxmlformats.org/officeDocument/2006/relationships/slide" Target="slides/slide101.xml"/><Relationship Id="rId231" Type="http://schemas.openxmlformats.org/officeDocument/2006/relationships/slide" Target="slides/slide222.xml"/><Relationship Id="rId230" Type="http://schemas.openxmlformats.org/officeDocument/2006/relationships/slide" Target="slides/slide221.xml"/><Relationship Id="rId114" Type="http://schemas.openxmlformats.org/officeDocument/2006/relationships/slide" Target="slides/slide105.xml"/><Relationship Id="rId235" Type="http://schemas.openxmlformats.org/officeDocument/2006/relationships/slide" Target="slides/slide226.xml"/><Relationship Id="rId113" Type="http://schemas.openxmlformats.org/officeDocument/2006/relationships/slide" Target="slides/slide104.xml"/><Relationship Id="rId234" Type="http://schemas.openxmlformats.org/officeDocument/2006/relationships/slide" Target="slides/slide225.xml"/><Relationship Id="rId112" Type="http://schemas.openxmlformats.org/officeDocument/2006/relationships/slide" Target="slides/slide103.xml"/><Relationship Id="rId233" Type="http://schemas.openxmlformats.org/officeDocument/2006/relationships/slide" Target="slides/slide224.xml"/><Relationship Id="rId111" Type="http://schemas.openxmlformats.org/officeDocument/2006/relationships/slide" Target="slides/slide102.xml"/><Relationship Id="rId232" Type="http://schemas.openxmlformats.org/officeDocument/2006/relationships/slide" Target="slides/slide223.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wBzcdhUecPGtr5dTaRAnhviHDi_AFdEs"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wBzcdhUecPGtr5dTaRAnhviHDi_AFdEs" TargetMode="Externa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wBzcdhUecPGtr5dTaRAnhviHDi_AFdEs"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ba63eafc0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REMEMBER: change all the info highlighted in yellow - don’t forget the survey link on the last slide</a:t>
            </a:r>
            <a:endParaRPr/>
          </a:p>
        </p:txBody>
      </p:sp>
      <p:sp>
        <p:nvSpPr>
          <p:cNvPr id="364" name="Google Shape;364;g3ba63eafc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249cfe6ed0_0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t>
            </a:r>
            <a:r>
              <a:rPr b="1" lang="en-US">
                <a:solidFill>
                  <a:schemeClr val="dk1"/>
                </a:solidFill>
              </a:rPr>
              <a:t>30 min</a:t>
            </a:r>
            <a:r>
              <a:rPr lang="en-US">
                <a:solidFill>
                  <a:schemeClr val="dk1"/>
                </a:solidFill>
              </a:rPr>
              <a:t>) Lesson - What is Computer Science?</a:t>
            </a:r>
            <a:endParaRPr/>
          </a:p>
        </p:txBody>
      </p:sp>
      <p:sp>
        <p:nvSpPr>
          <p:cNvPr id="421" name="Google Shape;421;g249cfe6ed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5ba489ef5f_2_3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This shows further the disconnect in conversation between stakeholders.</a:t>
            </a:r>
            <a:endParaRPr/>
          </a:p>
          <a:p>
            <a:pPr indent="0" lvl="0" marL="0" rtl="0" algn="l">
              <a:spcBef>
                <a:spcPts val="0"/>
              </a:spcBef>
              <a:spcAft>
                <a:spcPts val="0"/>
              </a:spcAft>
              <a:buNone/>
            </a:pPr>
            <a:r>
              <a:rPr lang="en-US"/>
              <a:t>Computer Science is the study of how we communicate. Like literacy, but not purely like a single language. It is a way of thinking, of organizing thoughts and of communicating those thoughts in a  It is how we pronounce STEM. </a:t>
            </a:r>
            <a:endParaRPr/>
          </a:p>
        </p:txBody>
      </p:sp>
      <p:sp>
        <p:nvSpPr>
          <p:cNvPr id="1015" name="Google Shape;1015;g5ba489ef5f_2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ba489ef5f_2_3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 number of CS students is cumulative - Va is producing fewer than 2000 (1500 and not increasing) CS grads annually, and has two of the more prestigious programs in the nation. This number also includes community college and tech school grads. (Figure is national)</a:t>
            </a:r>
            <a:endParaRPr/>
          </a:p>
        </p:txBody>
      </p:sp>
      <p:sp>
        <p:nvSpPr>
          <p:cNvPr id="1020" name="Google Shape;1020;g5ba489ef5f_2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ba489ef5f_2_3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CS is the only STEM field in which available jobs far exceed the number of available degree holders. (National)</a:t>
            </a:r>
            <a:endParaRPr/>
          </a:p>
        </p:txBody>
      </p:sp>
      <p:sp>
        <p:nvSpPr>
          <p:cNvPr id="1025" name="Google Shape;1025;g5ba489ef5f_2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5ba489ef5f_2_3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Virginia and the national also suffers from miscommunication that historically existed between education, higher education, industry and policymakers. STEM and IT mean different things to all four. Traditional IT jobs (connecting printers to computers and running on-site servers) are no longer in-demand jobs, but K-12 still hears from industry of need for IT. IT to industry means CS literacy and specialized skills. Meanwhile, cybersecurity has added an entirely new layer of miscommunication, with many educators and policymakers assuming that “cyber” is not computer science, or that computer science is a small part of cyber. </a:t>
            </a:r>
            <a:endParaRPr/>
          </a:p>
          <a:p>
            <a:pPr indent="0" lvl="0" marL="0" rtl="0" algn="l">
              <a:spcBef>
                <a:spcPts val="0"/>
              </a:spcBef>
              <a:spcAft>
                <a:spcPts val="0"/>
              </a:spcAft>
              <a:buNone/>
            </a:pPr>
            <a:r>
              <a:rPr lang="en-US"/>
              <a:t>Jobs in CS range in pay from “middle skills” jobs to Steve Jobs. - $15 hourly doing testing to $250,000 annual as a developer or other high-skills field and jobs in these fields may be posted as IT, computer science or related, or cyber.</a:t>
            </a:r>
            <a:endParaRPr/>
          </a:p>
          <a:p>
            <a:pPr indent="0" lvl="0" marL="0" rtl="0" algn="l">
              <a:spcBef>
                <a:spcPts val="0"/>
              </a:spcBef>
              <a:spcAft>
                <a:spcPts val="0"/>
              </a:spcAft>
              <a:buNone/>
            </a:pPr>
            <a:r>
              <a:t/>
            </a:r>
            <a:endParaRPr/>
          </a:p>
        </p:txBody>
      </p:sp>
      <p:sp>
        <p:nvSpPr>
          <p:cNvPr id="1030" name="Google Shape;1030;g5ba489ef5f_2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ba489ef5f_2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ba489ef5f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ba489ef5f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ba489ef5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Do a gallery walk</a:t>
            </a:r>
            <a:endParaRPr/>
          </a:p>
          <a:p>
            <a:pPr indent="-317500" lvl="0" marL="457200" rtl="0" algn="l">
              <a:spcBef>
                <a:spcPts val="0"/>
              </a:spcBef>
              <a:spcAft>
                <a:spcPts val="0"/>
              </a:spcAft>
              <a:buSzPts val="1400"/>
              <a:buChar char="●"/>
            </a:pPr>
            <a:r>
              <a:rPr lang="en-US"/>
              <a:t>Discussion - what assumptions are we making about what our students know about technology? How do these assumptions block students from pursuing CS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5ba489ef5f_3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5ba489ef5f_3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ba6ce7f2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ba6ce7f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ba6ce7f2a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ba6ce7f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ba6ce7f2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a6ce7f2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249cfe6ed0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Ask folk to share out responses - if they can’t think of much → cell phones,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Goal - that technology is the lens through which we interact w/the world, solve problems and create</a:t>
            </a:r>
            <a:endParaRPr/>
          </a:p>
        </p:txBody>
      </p:sp>
      <p:sp>
        <p:nvSpPr>
          <p:cNvPr id="428" name="Google Shape;428;g249cfe6ed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ba6ce7f2a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ba6ce7f2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ba6ce7f2a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ba6ce7f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We’ll go through each step, then pair them up to try it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ba6ce7f2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ba6ce7f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Refer back to the HW from Monday - the patterns from different subject areas </a:t>
            </a:r>
            <a:endParaRPr/>
          </a:p>
          <a:p>
            <a:pPr indent="-317500" lvl="0" marL="457200" rtl="0" algn="l">
              <a:spcBef>
                <a:spcPts val="0"/>
              </a:spcBef>
              <a:spcAft>
                <a:spcPts val="0"/>
              </a:spcAft>
              <a:buSzPts val="1400"/>
              <a:buChar char="●"/>
            </a:pPr>
            <a:r>
              <a:rPr lang="en-US"/>
              <a:t>Capture any other ideas not included on these slides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ba6ce7f2a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ba6ce7f2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ba6ce7f2a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ba6ce7f2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ba6ce7f2a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ba6ce7f2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ba6ce7f2a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a6ce7f2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ba6ce7f2a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ba6ce7f2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a6ce7f2a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a6ce7f2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ba6ce7f2a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ba6ce7f2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249cfe6ed0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49cfe6ed0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ba6ce7f2a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ba6ce7f2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ba6ce7f2a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ba6ce7f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ba6ce7f2a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ba6ce7f2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5ba6ce7f2a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5ba6ce7f2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5ba6ce7f2a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5ba6ce7f2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5ba6ce7f2a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5ba6ce7f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a:t>
            </a:r>
            <a:r>
              <a:rPr lang="en-US"/>
              <a:t> Give the group about 30 min to finish</a:t>
            </a:r>
            <a:endParaRPr/>
          </a:p>
          <a:p>
            <a:pPr indent="-317500" lvl="0" marL="457200" rtl="0" algn="l">
              <a:spcBef>
                <a:spcPts val="0"/>
              </a:spcBef>
              <a:spcAft>
                <a:spcPts val="0"/>
              </a:spcAft>
              <a:buSzPts val="1400"/>
              <a:buChar char="●"/>
            </a:pPr>
            <a:r>
              <a:rPr lang="en-US"/>
              <a:t>Group people 2 - 4 per group</a:t>
            </a:r>
            <a:endParaRPr/>
          </a:p>
          <a:p>
            <a:pPr indent="-317500" lvl="0" marL="457200" rtl="0" algn="l">
              <a:spcBef>
                <a:spcPts val="0"/>
              </a:spcBef>
              <a:spcAft>
                <a:spcPts val="0"/>
              </a:spcAft>
              <a:buSzPts val="1400"/>
              <a:buChar char="●"/>
            </a:pPr>
            <a:r>
              <a:rPr lang="en-US"/>
              <a:t>Ask them to pick a grade level, and a core subject to integrate - You can assign these if needed</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ba489ef5f_2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5ba489ef5f_2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45</a:t>
            </a:r>
            <a:r>
              <a:rPr b="1" lang="en-US"/>
              <a:t> min</a:t>
            </a:r>
            <a:r>
              <a:rPr lang="en-US"/>
              <a:t>)  15 minutes to read through, 30 minutes for whole group discussion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the room is a bit “low energy” feel free to pair them up with someone from a different table to do the initial read-through</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ba6ce7f2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ba6ce7f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5ba6ce7f2a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5ba6ce7f2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ba6ce7f2a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ba6ce7f2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ba489ef5f_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5ba489ef5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ba6ce7f2a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ba6ce7f2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ba6ce7f2a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ba6ce7f2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ba489ef5f_2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ba489ef5f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Count off everyone K to 5 - each number is assigned that grade level’s SOLs</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ba489ef5f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ba489ef5f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5ba489ef5f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5ba489ef5f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ba489ef5f_3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Journal: Barriers to CS PD</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Model CS - Error Detection</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Instructional Coaching</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Coaching Resources</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Code - Lesson 3: Loops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Integrating Computer Science </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Practices of Programming:Debugging</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Computer Science and English</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US">
                <a:latin typeface="Raleway"/>
                <a:ea typeface="Raleway"/>
                <a:cs typeface="Raleway"/>
                <a:sym typeface="Raleway"/>
              </a:rPr>
              <a:t>Homework and Survey</a:t>
            </a:r>
            <a:endParaRPr>
              <a:latin typeface="Raleway"/>
              <a:ea typeface="Raleway"/>
              <a:cs typeface="Raleway"/>
              <a:sym typeface="Raleway"/>
            </a:endParaRPr>
          </a:p>
          <a:p>
            <a:pPr indent="0" lvl="0" marL="0" rtl="0" algn="l">
              <a:spcBef>
                <a:spcPts val="0"/>
              </a:spcBef>
              <a:spcAft>
                <a:spcPts val="0"/>
              </a:spcAft>
              <a:buNone/>
            </a:pPr>
            <a:r>
              <a:t/>
            </a:r>
            <a:endParaRPr/>
          </a:p>
        </p:txBody>
      </p:sp>
      <p:sp>
        <p:nvSpPr>
          <p:cNvPr id="1228" name="Google Shape;1228;g5ba489ef5f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ba489ef5f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ba489ef5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Minutes</a:t>
            </a:r>
            <a:r>
              <a:rPr lang="en-US"/>
              <a:t>) Think - pair - share discussion - capture ideas</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5ba489ef5f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5ba489ef5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45 Minutes</a:t>
            </a:r>
            <a:r>
              <a:rPr lang="en-US"/>
              <a:t>) Activity 30-45 min, Debrief 15</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ba489ef5f_3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r>
              <a:rPr b="1" lang="en-US"/>
              <a:t>45 min</a:t>
            </a:r>
            <a:r>
              <a:rPr lang="en-US"/>
              <a:t>)</a:t>
            </a:r>
            <a:endParaRPr/>
          </a:p>
        </p:txBody>
      </p:sp>
      <p:sp>
        <p:nvSpPr>
          <p:cNvPr id="1247" name="Google Shape;1247;g5ba489ef5f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5ba489ef5f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5ba489ef5f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Tabel share - find 3 commonalities</a:t>
            </a:r>
            <a:endParaRPr/>
          </a:p>
          <a:p>
            <a:pPr indent="0" lvl="0" marL="0" rtl="0" algn="l">
              <a:spcBef>
                <a:spcPts val="0"/>
              </a:spcBef>
              <a:spcAft>
                <a:spcPts val="0"/>
              </a:spcAft>
              <a:buNone/>
            </a:pPr>
            <a:r>
              <a:rPr lang="en-US"/>
              <a:t>Collect from whole room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ba489ef5f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5ba489ef5f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ba489ef5f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ba489ef5f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Ask folks to respond: how can they do each of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Can count off tables 1 - 3 and assign each # one of the three areas - then share out as a whole group</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ba489ef5f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ba489ef5f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ba489ef5f_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ba489ef5f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g5ba489ef5f_3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5ba489ef5f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5ba489ef5f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ba489ef5f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5ba489ef5f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ba489ef5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5ba489ef5f_3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5ba489ef5f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ba489ef5f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5ba489ef5f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ba489ef5f_3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ba489ef5f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Then share out as a room</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5ba489ef5f_3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5ba489ef5f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ba489ef5f_0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Examples: Cuneiform from Mesopotamia (3200 BCE), </a:t>
            </a:r>
            <a:r>
              <a:rPr lang="en-US"/>
              <a:t>Hieroglyphs</a:t>
            </a:r>
            <a:r>
              <a:rPr lang="en-US"/>
              <a:t> from Egypt (</a:t>
            </a:r>
            <a:r>
              <a:rPr lang="en-US"/>
              <a:t>3000 BCE</a:t>
            </a:r>
            <a:r>
              <a:rPr lang="en-US"/>
              <a:t>)  and Movable type from </a:t>
            </a:r>
            <a:r>
              <a:rPr lang="en-US"/>
              <a:t>Ancient</a:t>
            </a:r>
            <a:r>
              <a:rPr lang="en-US"/>
              <a:t> China (220 CE)</a:t>
            </a:r>
            <a:endParaRPr/>
          </a:p>
        </p:txBody>
      </p:sp>
      <p:sp>
        <p:nvSpPr>
          <p:cNvPr id="452" name="Google Shape;452;g5ba489ef5f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5ba489ef5f_3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ba489ef5f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ba489ef5f_3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ba489ef5f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5ba489ef5f_3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5ba489ef5f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ba489ef5f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ba489ef5f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5ba489ef5f_3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5ba489ef5f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5ba489ef5f_3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ba489ef5f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ba489ef5f_3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ba489ef5f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Discuss with group - what are signs of mastery vs compliance for Computer Science?</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ba489ef5f_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ba489ef5f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Partner up!</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ba489ef5f_3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ba489ef5f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5ba489ef5f_3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ba489ef5f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ba489ef5f_0_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Examples: Childcraft encyclopedias 1964</a:t>
            </a:r>
            <a:endParaRPr/>
          </a:p>
        </p:txBody>
      </p:sp>
      <p:sp>
        <p:nvSpPr>
          <p:cNvPr id="461" name="Google Shape;461;g5ba489ef5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5ba489ef5f_3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ba489ef5f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ba489ef5f_3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ba489ef5f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ba489ef5f_3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ba489ef5f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5ba489ef5f_3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5ba489ef5f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5ba489ef5f_3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ba489ef5f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ba489ef5f_3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ba489ef5f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5ba489ef5f_3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ba489ef5f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5ba489ef5f_3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ba489ef5f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ba489ef5f_3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ba489ef5f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5ba489ef5f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5ba489ef5f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ba489ef5f_0_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Guess - what is he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Answer: Laying the undersea cables that connect the Internet</a:t>
            </a:r>
            <a:endParaRPr/>
          </a:p>
        </p:txBody>
      </p:sp>
      <p:sp>
        <p:nvSpPr>
          <p:cNvPr id="468" name="Google Shape;468;g5ba489ef5f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5ba489ef5f_3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5ba489ef5f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5ba489ef5f_3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5ba489ef5f_3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ba489ef5f_3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ba489ef5f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Ask teachers to give a problem w/implementing CS</a:t>
            </a:r>
            <a:endParaRPr/>
          </a:p>
          <a:p>
            <a:pPr indent="0" lvl="0" marL="0" rtl="0" algn="l">
              <a:spcBef>
                <a:spcPts val="0"/>
              </a:spcBef>
              <a:spcAft>
                <a:spcPts val="0"/>
              </a:spcAft>
              <a:buNone/>
            </a:pPr>
            <a:r>
              <a:rPr lang="en-US"/>
              <a:t>They are the PRESENTER, go back to first slide &amp; go through steps</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5ba489ef5f_3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5ba489ef5f_3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249cfe6ed0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49cfe6ed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3d1bc66001_0_17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d1bc66001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3d1bc66001_0_17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d1bc66001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3d1bc66001_0_1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d1bc66001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3d1bc66001_0_1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d1bc66001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3d1bc66001_0_1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d1bc66001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ba489ef5f_0_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Examples: Childcraft encyclopedias 1964</a:t>
            </a:r>
            <a:endParaRPr/>
          </a:p>
        </p:txBody>
      </p:sp>
      <p:sp>
        <p:nvSpPr>
          <p:cNvPr id="475" name="Google Shape;475;g5ba489ef5f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3d1bc66001_0_1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3d1bc66001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3d1bc66001_0_17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d1bc66001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ca3130a86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ca3130a8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5ca3130a86_0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LINK: </a:t>
            </a:r>
            <a:r>
              <a:rPr lang="en-US" u="sng">
                <a:solidFill>
                  <a:schemeClr val="hlink"/>
                </a:solidFill>
                <a:hlinkClick r:id="rId2"/>
              </a:rPr>
              <a:t>https://drive.google.com/drive/folders/1wBzcdhUecPGtr5dTaRAnhviHDi_AFdEs</a:t>
            </a:r>
            <a:r>
              <a:rPr lang="en-US"/>
              <a:t> </a:t>
            </a:r>
            <a:endParaRPr/>
          </a:p>
        </p:txBody>
      </p:sp>
      <p:sp>
        <p:nvSpPr>
          <p:cNvPr id="1522" name="Google Shape;1522;g5ca3130a86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Google Shape;1529;g5ca3130a86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5ca3130a8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5ca3130a8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ca3130a8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ca3130a86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ca3130a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ca3130a86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ca3130a8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5ca3130a86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5ca3130a8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5ca3130a86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ca3130a8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ba489ef5f_0_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8-10 min to brainstorm and share out</a:t>
            </a:r>
            <a:endParaRPr/>
          </a:p>
        </p:txBody>
      </p:sp>
      <p:sp>
        <p:nvSpPr>
          <p:cNvPr id="482" name="Google Shape;482;g5ba489ef5f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5ca3130a86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5ca3130a8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ca3130a86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ca3130a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5ca3130a86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5ca3130a8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5ca3130a86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5ca3130a8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5ca3130a86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5ca3130a8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5ca3130a86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ca3130a8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5ca3130a86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5ca3130a8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5ca3130a86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5ca3130a8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5ca3130a86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5ca3130a8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5ca3130a8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ca3130a8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249cfe6ed0_0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49cfe6ed0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249cfe6ed0_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49cfe6ed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3d1bc66001_0_18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d1bc66001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45 min</a:t>
            </a:r>
            <a:r>
              <a:rPr lang="en-US"/>
              <a:t>)</a:t>
            </a:r>
            <a:endParaRPr/>
          </a:p>
          <a:p>
            <a:pPr indent="0" lvl="0" marL="0" rtl="0" algn="l">
              <a:spcBef>
                <a:spcPts val="0"/>
              </a:spcBef>
              <a:spcAft>
                <a:spcPts val="0"/>
              </a:spcAft>
              <a:buNone/>
            </a:pPr>
            <a:r>
              <a:rPr lang="en-US"/>
              <a:t>USe the same groups as the integrated lesson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3d1bc66001_0_1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3d1bc66001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g5ca3130a86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5ca3130a8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is in spreadsheet -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3d2acfe28c_3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3d2acfe28c_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5ba489ef5f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5ba489ef5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5ca3130a86_0_1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5ca3130a86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5ca3130a86_0_1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5ca3130a86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g5ca3130a86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5ca3130a8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Minutes</a:t>
            </a:r>
            <a:r>
              <a:rPr lang="en-US"/>
              <a:t>) Think - pair - share discussion - capture ideas</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ca3130a86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ca3130a8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45 Minutes</a:t>
            </a:r>
            <a:r>
              <a:rPr lang="en-US"/>
              <a:t>) Activity 30-45 min, Debrief 15</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5ca3130a86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ca3130a8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60 min</a:t>
            </a:r>
            <a:r>
              <a:rPr lang="en-US"/>
              <a:t>)</a:t>
            </a:r>
            <a:endParaRPr/>
          </a:p>
          <a:p>
            <a:pPr indent="0" lvl="0" marL="0" rtl="0" algn="l">
              <a:spcBef>
                <a:spcPts val="0"/>
              </a:spcBef>
              <a:spcAft>
                <a:spcPts val="0"/>
              </a:spcAft>
              <a:buNone/>
            </a:pPr>
            <a:r>
              <a:rPr lang="en-US"/>
              <a:t>Pair the groups up</a:t>
            </a:r>
            <a:endParaRPr/>
          </a:p>
          <a:p>
            <a:pPr indent="0" lvl="0" marL="0" rtl="0" algn="l">
              <a:spcBef>
                <a:spcPts val="0"/>
              </a:spcBef>
              <a:spcAft>
                <a:spcPts val="0"/>
              </a:spcAft>
              <a:buNone/>
            </a:pPr>
            <a:r>
              <a:rPr lang="en-US"/>
              <a:t>Give each group 15 min to present to the other group</a:t>
            </a:r>
            <a:endParaRPr/>
          </a:p>
          <a:p>
            <a:pPr indent="0" lvl="0" marL="0" rtl="0" algn="l">
              <a:spcBef>
                <a:spcPts val="0"/>
              </a:spcBef>
              <a:spcAft>
                <a:spcPts val="0"/>
              </a:spcAft>
              <a:buNone/>
            </a:pPr>
            <a:r>
              <a:rPr lang="en-US"/>
              <a:t>Do a whole room debrief - what worked? Any great ideas?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ba489ef5f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5ba489ef5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5ca3130a86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5ca3130a8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3d2e138dc2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3d2e138dc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Minutes</a:t>
            </a:r>
            <a:r>
              <a:rPr lang="en-US"/>
              <a:t>)</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3d2e138dc2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3d2e138dc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3d2e138dc2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3d2e138dc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3d2e138dc2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3d2e138dc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3d2e138dc2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d2e138dc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3d2e138dc2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d2e138dc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3d2e138dc2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d2e138dc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Think Pair Share</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5ca3130a86_0_2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LINK: </a:t>
            </a:r>
            <a:r>
              <a:rPr lang="en-US" u="sng">
                <a:solidFill>
                  <a:schemeClr val="hlink"/>
                </a:solidFill>
                <a:hlinkClick r:id="rId2"/>
              </a:rPr>
              <a:t>https://drive.google.com/drive/folders/1wBzcdhUecPGtr5dTaRAnhviHDi_AFdEs</a:t>
            </a:r>
            <a:r>
              <a:rPr lang="en-US"/>
              <a:t> </a:t>
            </a:r>
            <a:endParaRPr/>
          </a:p>
        </p:txBody>
      </p:sp>
      <p:sp>
        <p:nvSpPr>
          <p:cNvPr id="1737" name="Google Shape;1737;g5ca3130a8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5ca3130a86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ca3130a8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3d1bc66001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d1bc6600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Guide them through </a:t>
            </a:r>
            <a:r>
              <a:rPr lang="en-US"/>
              <a:t>creating</a:t>
            </a:r>
            <a:r>
              <a:rPr lang="en-US"/>
              <a:t> a teacher account</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Google Shape;1749;g5ca3130a86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5ca3130a8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(30 min)</a:t>
            </a:r>
            <a:endParaRPr b="1"/>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3d2e138dc2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d2e138dc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(30 min)</a:t>
            </a:r>
            <a:endParaRPr b="1"/>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3d2e138dc2_1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3d2e138dc2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5ca3130a86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5ca3130a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g5ca3130a86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5ca3130a8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(30 min)</a:t>
            </a:r>
            <a:endParaRPr b="1"/>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ca3130a86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ca3130a8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(30 min)</a:t>
            </a:r>
            <a:endParaRPr b="1"/>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g5ca3130a86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5ca3130a8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(30 min)</a:t>
            </a:r>
            <a:endParaRPr b="1"/>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g5ca3130a86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5ca3130a8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6" name="Shape 1796"/>
        <p:cNvGrpSpPr/>
        <p:nvPr/>
      </p:nvGrpSpPr>
      <p:grpSpPr>
        <a:xfrm>
          <a:off x="0" y="0"/>
          <a:ext cx="0" cy="0"/>
          <a:chOff x="0" y="0"/>
          <a:chExt cx="0" cy="0"/>
        </a:xfrm>
      </p:grpSpPr>
      <p:sp>
        <p:nvSpPr>
          <p:cNvPr id="1797" name="Google Shape;1797;g5ba489ef5f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5ba489ef5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d1bc66001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d1bc6600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d1bc66001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d1bc6600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3d1bc66001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d1bc6600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ba489ef5f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5ba489ef5f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ba489ef5f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ba489ef5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ba489ef5f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ba489ef5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ba489ef5f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ba489ef5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ba489ef5f_1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ba489ef5f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 facilitators and apprentices</a:t>
            </a:r>
            <a:endParaRPr/>
          </a:p>
          <a:p>
            <a:pPr indent="0" lvl="0" marL="0" rtl="0" algn="l">
              <a:spcBef>
                <a:spcPts val="0"/>
              </a:spcBef>
              <a:spcAft>
                <a:spcPts val="0"/>
              </a:spcAft>
              <a:buNone/>
            </a:pPr>
            <a:r>
              <a:rPr lang="en-US"/>
              <a:t>Teachers - Do this at the tables unless the group is small enough to get through this in 10 -15 min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ba489ef5f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ba489ef5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ba489ef5f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ba489ef5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the “say Hello! for 2 seconds” block edit the text to say hello [your name]”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ba489ef5f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ba489ef5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ba489ef5f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ba489ef5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takes your answer and puts in the in the answer block to use as an output.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ba489ef5f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ba489ef5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ba489ef5f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ba489ef5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the join block under operators.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ba489ef5f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ba489ef5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how to create a variable in the data menu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must use multiple joins to make this work.</a:t>
            </a:r>
            <a:endParaRPr/>
          </a:p>
          <a:p>
            <a:pPr indent="0" lvl="0" marL="0" rtl="0" algn="l">
              <a:spcBef>
                <a:spcPts val="0"/>
              </a:spcBef>
              <a:spcAft>
                <a:spcPts val="0"/>
              </a:spcAft>
              <a:buNone/>
            </a:pPr>
            <a:r>
              <a:rPr lang="en-US"/>
              <a:t>Set the variables to Answer because it changes answer when you ask it another question, so set answer to First after first question and then set answer to Last after second question.</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ba489ef5f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a489ef5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ba489ef5f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ba489ef5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ba489ef5f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ba489ef5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Give This 10 - 20 min depending on time left before lunch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d1bc66001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d1bc6600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ba489ef5f_0_2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5ba489ef5f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ba489ef5f_1_2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5ba489ef5f_1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ba489ef5f_1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ba489ef5f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ba489ef5f_1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ba489ef5f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ba489ef5f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ba489ef5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ba489ef5f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ba489ef5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60 min</a:t>
            </a:r>
            <a:r>
              <a:rPr lang="en-US"/>
              <a:t>) 45 min Gallery Walk, 15 min review structure of the SOLs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ba489ef5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ba489ef5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ba489ef5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ba489ef5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ba489ef5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ba489ef5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ba489ef5f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ba489ef5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ba489ef5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ba489ef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15 min</a:t>
            </a:r>
            <a:r>
              <a:rPr lang="en-US"/>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5ba489ef5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ba489ef5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ba489ef5f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ba489ef5f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ba489ef5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ba489ef5f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ba489ef5f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ba489ef5f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ba489ef5f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ba489ef5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ba489ef5f_0_2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r>
              <a:rPr b="1" lang="en-US"/>
              <a:t>60 min</a:t>
            </a:r>
            <a:r>
              <a:rPr lang="en-US"/>
              <a:t>) 35 min for activity,  10 min review Bits, Nybbles &amp; Bytes, 15 for content</a:t>
            </a:r>
            <a:endParaRPr/>
          </a:p>
        </p:txBody>
      </p:sp>
      <p:sp>
        <p:nvSpPr>
          <p:cNvPr id="729" name="Google Shape;729;g5ba489ef5f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ba489ef5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ba489ef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ba489ef5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ba489ef5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ba489ef5f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ba489ef5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ba489ef5f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ba489ef5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ba489ef5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ba489ef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5ba489ef5f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ba489ef5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Ask the teachers to share out  examples of inout devices - keyboard, mouse, camera, microphone, etc.</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5ba489ef5f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5ba489ef5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Remind teachers that students so NOT need to change #s in and out of binary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5ba489ef5f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5ba489ef5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ba489ef5f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ba489ef5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ba489ef5f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ba489ef5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Have them discuss as a table - then do a whole room discussion. Focus on relating the computer hardware to the commands available in Scratch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d1bc66001_0_16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d1bc66001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Count off everyone K to 5 - each number is assigned that grade level’s SOLs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ba489ef5f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ba489ef5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24973fc44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24973fc4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24973fc44f_0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4973fc44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ba489ef5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ba489ef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a:t>
            </a:r>
            <a:r>
              <a:rPr b="1" lang="en-US"/>
              <a:t> Minutes</a:t>
            </a:r>
            <a:r>
              <a:rPr lang="en-US"/>
              <a:t>) Think - pair - share discussion - capture ideas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ba489ef5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ba489ef5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5ba489ef5f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ba489ef5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45</a:t>
            </a:r>
            <a:r>
              <a:rPr b="1" lang="en-US"/>
              <a:t> Minutes</a:t>
            </a:r>
            <a:r>
              <a:rPr lang="en-US"/>
              <a:t>) Activity 30-45 min, Debrief 15</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5ba489ef5f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ba489ef5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a:t>
            </a:r>
            <a:r>
              <a:rPr lang="en-US"/>
              <a:t> 15 min tables share - could do posters - 1 corner for each subject</a:t>
            </a:r>
            <a:endParaRPr/>
          </a:p>
          <a:p>
            <a:pPr indent="0" lvl="0" marL="0" rtl="0" algn="l">
              <a:spcBef>
                <a:spcPts val="0"/>
              </a:spcBef>
              <a:spcAft>
                <a:spcPts val="0"/>
              </a:spcAft>
              <a:buNone/>
            </a:pPr>
            <a:r>
              <a:rPr lang="en-US"/>
              <a:t>Then share out as a whole room, or gallery walk &amp; add sticky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science example - water cycle, moon phases...are all things that can be modelled with a loop</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5ba489ef5f_2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ba489ef5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ba489ef5f_2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r>
              <a:rPr b="1" lang="en-US"/>
              <a:t>45 min</a:t>
            </a: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LINK: </a:t>
            </a:r>
            <a:r>
              <a:rPr lang="en-US" u="sng">
                <a:solidFill>
                  <a:schemeClr val="hlink"/>
                </a:solidFill>
                <a:hlinkClick r:id="rId2"/>
              </a:rPr>
              <a:t>https://drive.google.com/drive/folders/1wBzcdhUecPGtr5dTaRAnhviHDi_AFdEs</a:t>
            </a:r>
            <a:r>
              <a:rPr lang="en-US"/>
              <a:t> </a:t>
            </a:r>
            <a:endParaRPr/>
          </a:p>
        </p:txBody>
      </p:sp>
      <p:sp>
        <p:nvSpPr>
          <p:cNvPr id="843" name="Google Shape;843;g5ba489ef5f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5ba489ef5f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5ba489ef5f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5ba489ef5f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5ba489ef5f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ba489ef5f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ba489ef5f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ba489ef5f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ba489ef5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5ba489ef5f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ba489ef5f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ba489ef5f_2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ba489ef5f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ba489ef5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ba489ef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5ba489ef5f_2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ba489ef5f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5ba489ef5f_2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5ba489ef5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5ba489ef5f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ba489ef5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ba489ef5f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ba489ef5f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5ba489ef5f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5ba489ef5f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5ba489ef5f_2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5ba489ef5f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5ba489ef5f_2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5ba489ef5f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ba489ef5f_2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ba489ef5f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ba489ef5f_2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ba489ef5f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ba489ef5f_2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ba489ef5f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how to create a variable in the data menu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d1bc6600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d1bc660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b="1" lang="en-US"/>
              <a:t>30 Minutes</a:t>
            </a:r>
            <a:r>
              <a:rPr lang="en-US"/>
              <a:t>) </a:t>
            </a:r>
            <a:r>
              <a:rPr lang="en-US"/>
              <a:t>Think - pair - share discussion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Journal 5 - 7 minutes</a:t>
            </a:r>
            <a:endParaRPr/>
          </a:p>
          <a:p>
            <a:pPr indent="0" lvl="0" marL="0" rtl="0" algn="l">
              <a:spcBef>
                <a:spcPts val="0"/>
              </a:spcBef>
              <a:spcAft>
                <a:spcPts val="0"/>
              </a:spcAft>
              <a:buNone/>
            </a:pPr>
            <a:r>
              <a:rPr lang="en-US"/>
              <a:t>Discuss w/ partner 5 minutes</a:t>
            </a:r>
            <a:endParaRPr/>
          </a:p>
          <a:p>
            <a:pPr indent="0" lvl="0" marL="0" rtl="0" algn="l">
              <a:spcBef>
                <a:spcPts val="0"/>
              </a:spcBef>
              <a:spcAft>
                <a:spcPts val="0"/>
              </a:spcAft>
              <a:buNone/>
            </a:pPr>
            <a:r>
              <a:rPr lang="en-US"/>
              <a:t>Table share 5-7 minutes</a:t>
            </a:r>
            <a:endParaRPr/>
          </a:p>
          <a:p>
            <a:pPr indent="0" lvl="0" marL="0" rtl="0" algn="l">
              <a:spcBef>
                <a:spcPts val="0"/>
              </a:spcBef>
              <a:spcAft>
                <a:spcPts val="0"/>
              </a:spcAft>
              <a:buNone/>
            </a:pPr>
            <a:r>
              <a:rPr lang="en-US"/>
              <a:t>Whole room discussion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ba489ef5f_2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ba489ef5f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how to create a variable in the data menu</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5ba489ef5f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ba489ef5f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5ba489ef5f_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5ba489ef5f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ba489ef5f_2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ba489ef5f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how to create a variable in the data menu</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ba489ef5f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ba489ef5f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how to create a variable in the data menu</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ba489ef5f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ba489ef5f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5ba489ef5f_2_1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5ba489ef5f_2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5ba489ef5f_2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ba489ef5f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ba489ef5f_2_2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Virginia’s #1 per-capita number is significant, too, when considering our neighbors’ placement on this list. Maryland and DC are two of the other four, and when adding the three as a regional hub for CS jobs, we’re bigger than NY and Texas, and neck-and-neck with Cali. </a:t>
            </a:r>
            <a:endParaRPr/>
          </a:p>
        </p:txBody>
      </p:sp>
      <p:sp>
        <p:nvSpPr>
          <p:cNvPr id="1005" name="Google Shape;1005;g5ba489ef5f_2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5ba489ef5f_2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ba489ef5f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1st per capita, 2nd total (overall)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2"/>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2"/>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None/>
              <a:defRPr i="0" sz="4400" u="none" cap="none" strike="noStrike">
                <a:solidFill>
                  <a:schemeClr val="dk1"/>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4" name="Google Shape;84;p12"/>
          <p:cNvSpPr txBox="1"/>
          <p:nvPr>
            <p:ph idx="1" type="body"/>
          </p:nvPr>
        </p:nvSpPr>
        <p:spPr>
          <a:xfrm>
            <a:off x="1818640" y="1825625"/>
            <a:ext cx="95352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12"/>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9" name="Shape 89"/>
        <p:cNvGrpSpPr/>
        <p:nvPr/>
      </p:nvGrpSpPr>
      <p:grpSpPr>
        <a:xfrm>
          <a:off x="0" y="0"/>
          <a:ext cx="0" cy="0"/>
          <a:chOff x="0" y="0"/>
          <a:chExt cx="0" cy="0"/>
        </a:xfrm>
      </p:grpSpPr>
      <p:sp>
        <p:nvSpPr>
          <p:cNvPr id="90" name="Google Shape;90;p13"/>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1" name="Google Shape;91;p13"/>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92" name="Google Shape;92;p1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13"/>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8" name="Google Shape;98;p14"/>
          <p:cNvSpPr txBox="1"/>
          <p:nvPr>
            <p:ph idx="1" type="body"/>
          </p:nvPr>
        </p:nvSpPr>
        <p:spPr>
          <a:xfrm>
            <a:off x="838200" y="1825625"/>
            <a:ext cx="5181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14"/>
          <p:cNvSpPr txBox="1"/>
          <p:nvPr>
            <p:ph idx="2" type="body"/>
          </p:nvPr>
        </p:nvSpPr>
        <p:spPr>
          <a:xfrm>
            <a:off x="6172200" y="1825625"/>
            <a:ext cx="5181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1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1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3" name="Google Shape;103;p14"/>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04" name="Shape 104"/>
        <p:cNvGrpSpPr/>
        <p:nvPr/>
      </p:nvGrpSpPr>
      <p:grpSpPr>
        <a:xfrm>
          <a:off x="0" y="0"/>
          <a:ext cx="0" cy="0"/>
          <a:chOff x="0" y="0"/>
          <a:chExt cx="0" cy="0"/>
        </a:xfrm>
      </p:grpSpPr>
      <p:sp>
        <p:nvSpPr>
          <p:cNvPr id="105" name="Google Shape;105;p15"/>
          <p:cNvSpPr txBox="1"/>
          <p:nvPr>
            <p:ph type="title"/>
          </p:nvPr>
        </p:nvSpPr>
        <p:spPr>
          <a:xfrm>
            <a:off x="839788"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Google Shape;106;p15"/>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07" name="Google Shape;107;p15"/>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15"/>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09" name="Google Shape;109;p15"/>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 name="Google Shape;110;p15"/>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1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3" name="Google Shape;113;p15"/>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6" name="Google Shape;116;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9" name="Google Shape;119;p16"/>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0" name="Shape 120"/>
        <p:cNvGrpSpPr/>
        <p:nvPr/>
      </p:nvGrpSpPr>
      <p:grpSpPr>
        <a:xfrm>
          <a:off x="0" y="0"/>
          <a:ext cx="0" cy="0"/>
          <a:chOff x="0" y="0"/>
          <a:chExt cx="0" cy="0"/>
        </a:xfrm>
      </p:grpSpPr>
      <p:sp>
        <p:nvSpPr>
          <p:cNvPr id="121" name="Google Shape;121;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7"/>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5" name="Shape 125"/>
        <p:cNvGrpSpPr/>
        <p:nvPr/>
      </p:nvGrpSpPr>
      <p:grpSpPr>
        <a:xfrm>
          <a:off x="0" y="0"/>
          <a:ext cx="0" cy="0"/>
          <a:chOff x="0" y="0"/>
          <a:chExt cx="0" cy="0"/>
        </a:xfrm>
      </p:grpSpPr>
      <p:sp>
        <p:nvSpPr>
          <p:cNvPr id="126" name="Google Shape;126;p18"/>
          <p:cNvSpPr txBox="1"/>
          <p:nvPr>
            <p:ph type="title"/>
          </p:nvPr>
        </p:nvSpPr>
        <p:spPr>
          <a:xfrm>
            <a:off x="839788" y="457200"/>
            <a:ext cx="39321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7" name="Google Shape;127;p18"/>
          <p:cNvSpPr txBox="1"/>
          <p:nvPr>
            <p:ph idx="1" type="body"/>
          </p:nvPr>
        </p:nvSpPr>
        <p:spPr>
          <a:xfrm>
            <a:off x="5183188" y="987425"/>
            <a:ext cx="6172200" cy="487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18"/>
          <p:cNvSpPr txBox="1"/>
          <p:nvPr>
            <p:ph idx="2" type="body"/>
          </p:nvPr>
        </p:nvSpPr>
        <p:spPr>
          <a:xfrm>
            <a:off x="839788" y="2057400"/>
            <a:ext cx="3932100" cy="3811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29" name="Google Shape;129;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2" name="Google Shape;132;p18"/>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7" name="Shape 137"/>
        <p:cNvGrpSpPr/>
        <p:nvPr/>
      </p:nvGrpSpPr>
      <p:grpSpPr>
        <a:xfrm>
          <a:off x="0" y="0"/>
          <a:ext cx="0" cy="0"/>
          <a:chOff x="0" y="0"/>
          <a:chExt cx="0" cy="0"/>
        </a:xfrm>
      </p:grpSpPr>
      <p:sp>
        <p:nvSpPr>
          <p:cNvPr id="138" name="Google Shape;138;p20"/>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39" name="Google Shape;139;p20"/>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40" name="Google Shape;140;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1" name="Shape 141"/>
        <p:cNvGrpSpPr/>
        <p:nvPr/>
      </p:nvGrpSpPr>
      <p:grpSpPr>
        <a:xfrm>
          <a:off x="0" y="0"/>
          <a:ext cx="0" cy="0"/>
          <a:chOff x="0" y="0"/>
          <a:chExt cx="0" cy="0"/>
        </a:xfrm>
      </p:grpSpPr>
      <p:sp>
        <p:nvSpPr>
          <p:cNvPr id="142" name="Google Shape;142;p21"/>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3" name="Google Shape;143;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4" name="Shape 144"/>
        <p:cNvGrpSpPr/>
        <p:nvPr/>
      </p:nvGrpSpPr>
      <p:grpSpPr>
        <a:xfrm>
          <a:off x="0" y="0"/>
          <a:ext cx="0" cy="0"/>
          <a:chOff x="0" y="0"/>
          <a:chExt cx="0" cy="0"/>
        </a:xfrm>
      </p:grpSpPr>
      <p:sp>
        <p:nvSpPr>
          <p:cNvPr id="145" name="Google Shape;145;p2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6" name="Google Shape;146;p2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47" name="Google Shape;147;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Raleway"/>
              <a:buNone/>
              <a:defRPr i="0" sz="4400" u="none" cap="none" strike="noStrike">
                <a:solidFill>
                  <a:schemeClr val="dk1"/>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 name="Google Shape;20;p3"/>
          <p:cNvSpPr txBox="1"/>
          <p:nvPr>
            <p:ph idx="1" type="body"/>
          </p:nvPr>
        </p:nvSpPr>
        <p:spPr>
          <a:xfrm>
            <a:off x="1818640" y="1825625"/>
            <a:ext cx="953516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 name="Google Shape;24;p3"/>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2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p23"/>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1" name="Google Shape;151;p23"/>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2" name="Google Shape;152;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3" name="Shape 153"/>
        <p:cNvGrpSpPr/>
        <p:nvPr/>
      </p:nvGrpSpPr>
      <p:grpSpPr>
        <a:xfrm>
          <a:off x="0" y="0"/>
          <a:ext cx="0" cy="0"/>
          <a:chOff x="0" y="0"/>
          <a:chExt cx="0" cy="0"/>
        </a:xfrm>
      </p:grpSpPr>
      <p:sp>
        <p:nvSpPr>
          <p:cNvPr id="154" name="Google Shape;154;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5" name="Google Shape;155;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6" name="Shape 156"/>
        <p:cNvGrpSpPr/>
        <p:nvPr/>
      </p:nvGrpSpPr>
      <p:grpSpPr>
        <a:xfrm>
          <a:off x="0" y="0"/>
          <a:ext cx="0" cy="0"/>
          <a:chOff x="0" y="0"/>
          <a:chExt cx="0" cy="0"/>
        </a:xfrm>
      </p:grpSpPr>
      <p:sp>
        <p:nvSpPr>
          <p:cNvPr id="157" name="Google Shape;157;p25"/>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58" name="Google Shape;158;p25"/>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9" name="Google Shape;159;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60" name="Shape 160"/>
        <p:cNvGrpSpPr/>
        <p:nvPr/>
      </p:nvGrpSpPr>
      <p:grpSpPr>
        <a:xfrm>
          <a:off x="0" y="0"/>
          <a:ext cx="0" cy="0"/>
          <a:chOff x="0" y="0"/>
          <a:chExt cx="0" cy="0"/>
        </a:xfrm>
      </p:grpSpPr>
      <p:sp>
        <p:nvSpPr>
          <p:cNvPr id="161" name="Google Shape;161;p26"/>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62" name="Google Shape;16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2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27"/>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6" name="Google Shape;166;p27"/>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27"/>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8" name="Google Shape;168;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9" name="Shape 169"/>
        <p:cNvGrpSpPr/>
        <p:nvPr/>
      </p:nvGrpSpPr>
      <p:grpSpPr>
        <a:xfrm>
          <a:off x="0" y="0"/>
          <a:ext cx="0" cy="0"/>
          <a:chOff x="0" y="0"/>
          <a:chExt cx="0" cy="0"/>
        </a:xfrm>
      </p:grpSpPr>
      <p:sp>
        <p:nvSpPr>
          <p:cNvPr id="170" name="Google Shape;170;p28"/>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71" name="Google Shape;171;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2" name="Shape 172"/>
        <p:cNvGrpSpPr/>
        <p:nvPr/>
      </p:nvGrpSpPr>
      <p:grpSpPr>
        <a:xfrm>
          <a:off x="0" y="0"/>
          <a:ext cx="0" cy="0"/>
          <a:chOff x="0" y="0"/>
          <a:chExt cx="0" cy="0"/>
        </a:xfrm>
      </p:grpSpPr>
      <p:sp>
        <p:nvSpPr>
          <p:cNvPr id="173" name="Google Shape;173;p2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74" name="Google Shape;174;p29"/>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75" name="Google Shape;175;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6" name="Shape 176"/>
        <p:cNvGrpSpPr/>
        <p:nvPr/>
      </p:nvGrpSpPr>
      <p:grpSpPr>
        <a:xfrm>
          <a:off x="0" y="0"/>
          <a:ext cx="0" cy="0"/>
          <a:chOff x="0" y="0"/>
          <a:chExt cx="0" cy="0"/>
        </a:xfrm>
      </p:grpSpPr>
      <p:sp>
        <p:nvSpPr>
          <p:cNvPr id="177" name="Google Shape;177;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8" name="Shape 178"/>
        <p:cNvGrpSpPr/>
        <p:nvPr/>
      </p:nvGrpSpPr>
      <p:grpSpPr>
        <a:xfrm>
          <a:off x="0" y="0"/>
          <a:ext cx="0" cy="0"/>
          <a:chOff x="0" y="0"/>
          <a:chExt cx="0" cy="0"/>
        </a:xfrm>
      </p:grpSpPr>
      <p:sp>
        <p:nvSpPr>
          <p:cNvPr id="179" name="Google Shape;179;p31"/>
          <p:cNvSpPr txBox="1"/>
          <p:nvPr>
            <p:ph type="title"/>
          </p:nvPr>
        </p:nvSpPr>
        <p:spPr>
          <a:xfrm>
            <a:off x="1143000" y="609600"/>
            <a:ext cx="9875100" cy="1356300"/>
          </a:xfrm>
          <a:prstGeom prst="rect">
            <a:avLst/>
          </a:prstGeom>
          <a:noFill/>
          <a:ln>
            <a:noFill/>
          </a:ln>
        </p:spPr>
        <p:txBody>
          <a:bodyPr anchorCtr="0" anchor="ctr" bIns="121900" lIns="121900" spcFirstLastPara="1" rIns="121900" wrap="square" tIns="121900">
            <a:noAutofit/>
          </a:bodyPr>
          <a:lstStyle>
            <a:lvl1pPr lvl="0" rtl="0" algn="l">
              <a:lnSpc>
                <a:spcPct val="90000"/>
              </a:lnSpc>
              <a:spcBef>
                <a:spcPts val="0"/>
              </a:spcBef>
              <a:spcAft>
                <a:spcPts val="0"/>
              </a:spcAft>
              <a:buClr>
                <a:srgbClr val="E69138"/>
              </a:buClr>
              <a:buSzPts val="3700"/>
              <a:buFont typeface="Cantarell"/>
              <a:buNone/>
              <a:defRPr b="1" sz="4400">
                <a:solidFill>
                  <a:srgbClr val="E69138"/>
                </a:solidFill>
                <a:latin typeface="Cantarell"/>
                <a:ea typeface="Cantarell"/>
                <a:cs typeface="Cantarell"/>
                <a:sym typeface="Cantare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0" name="Google Shape;180;p31"/>
          <p:cNvSpPr txBox="1"/>
          <p:nvPr>
            <p:ph idx="1" type="body"/>
          </p:nvPr>
        </p:nvSpPr>
        <p:spPr>
          <a:xfrm>
            <a:off x="1143000" y="2057400"/>
            <a:ext cx="9872700" cy="4038900"/>
          </a:xfrm>
          <a:prstGeom prst="rect">
            <a:avLst/>
          </a:prstGeom>
          <a:noFill/>
          <a:ln>
            <a:noFill/>
          </a:ln>
        </p:spPr>
        <p:txBody>
          <a:bodyPr anchorCtr="0" anchor="t" bIns="121900" lIns="121900" spcFirstLastPara="1" rIns="121900" wrap="square" tIns="121900">
            <a:noAutofit/>
          </a:bodyPr>
          <a:lstStyle>
            <a:lvl1pPr indent="-431800" lvl="0" marL="457200" rtl="0" algn="l">
              <a:lnSpc>
                <a:spcPct val="90000"/>
              </a:lnSpc>
              <a:spcBef>
                <a:spcPts val="1500"/>
              </a:spcBef>
              <a:spcAft>
                <a:spcPts val="0"/>
              </a:spcAft>
              <a:buClr>
                <a:srgbClr val="666666"/>
              </a:buClr>
              <a:buSzPts val="3200"/>
              <a:buFont typeface="Cantarell"/>
              <a:buChar char="•"/>
              <a:defRPr sz="3200">
                <a:solidFill>
                  <a:srgbClr val="666666"/>
                </a:solidFill>
                <a:latin typeface="Cantarell"/>
                <a:ea typeface="Cantarell"/>
                <a:cs typeface="Cantarell"/>
                <a:sym typeface="Cantarell"/>
              </a:defRPr>
            </a:lvl1pPr>
            <a:lvl2pPr indent="-381000" lvl="1" marL="914400" rtl="0" algn="l">
              <a:lnSpc>
                <a:spcPct val="90000"/>
              </a:lnSpc>
              <a:spcBef>
                <a:spcPts val="2100"/>
              </a:spcBef>
              <a:spcAft>
                <a:spcPts val="0"/>
              </a:spcAft>
              <a:buClr>
                <a:srgbClr val="666666"/>
              </a:buClr>
              <a:buSzPts val="2400"/>
              <a:buFont typeface="Cantarell"/>
              <a:buChar char="•"/>
              <a:defRPr sz="2400">
                <a:solidFill>
                  <a:srgbClr val="666666"/>
                </a:solidFill>
                <a:latin typeface="Cantarell"/>
                <a:ea typeface="Cantarell"/>
                <a:cs typeface="Cantarell"/>
                <a:sym typeface="Cantarell"/>
              </a:defRPr>
            </a:lvl2pPr>
            <a:lvl3pPr indent="-381000" lvl="2" marL="1371600" rtl="0" algn="l">
              <a:lnSpc>
                <a:spcPct val="90000"/>
              </a:lnSpc>
              <a:spcBef>
                <a:spcPts val="400"/>
              </a:spcBef>
              <a:spcAft>
                <a:spcPts val="0"/>
              </a:spcAft>
              <a:buClr>
                <a:srgbClr val="666666"/>
              </a:buClr>
              <a:buSzPts val="2400"/>
              <a:buFont typeface="Cantarell"/>
              <a:buChar char="•"/>
              <a:defRPr sz="2400">
                <a:solidFill>
                  <a:srgbClr val="666666"/>
                </a:solidFill>
                <a:latin typeface="Cantarell"/>
                <a:ea typeface="Cantarell"/>
                <a:cs typeface="Cantarell"/>
                <a:sym typeface="Cantarell"/>
              </a:defRPr>
            </a:lvl3pPr>
            <a:lvl4pPr indent="-349250" lvl="3" marL="1828800" rtl="0" algn="l">
              <a:lnSpc>
                <a:spcPct val="90000"/>
              </a:lnSpc>
              <a:spcBef>
                <a:spcPts val="400"/>
              </a:spcBef>
              <a:spcAft>
                <a:spcPts val="0"/>
              </a:spcAft>
              <a:buClr>
                <a:srgbClr val="666666"/>
              </a:buClr>
              <a:buSzPts val="1900"/>
              <a:buFont typeface="Cantarell"/>
              <a:buChar char="•"/>
              <a:defRPr sz="1600">
                <a:solidFill>
                  <a:srgbClr val="666666"/>
                </a:solidFill>
                <a:latin typeface="Cantarell"/>
                <a:ea typeface="Cantarell"/>
                <a:cs typeface="Cantarell"/>
                <a:sym typeface="Cantarell"/>
              </a:defRPr>
            </a:lvl4pPr>
            <a:lvl5pPr indent="-349250" lvl="4" marL="2286000" rtl="0" algn="l">
              <a:lnSpc>
                <a:spcPct val="90000"/>
              </a:lnSpc>
              <a:spcBef>
                <a:spcPts val="400"/>
              </a:spcBef>
              <a:spcAft>
                <a:spcPts val="0"/>
              </a:spcAft>
              <a:buClr>
                <a:srgbClr val="666666"/>
              </a:buClr>
              <a:buSzPts val="1900"/>
              <a:buFont typeface="Cantarell"/>
              <a:buChar char="•"/>
              <a:defRPr sz="1600">
                <a:solidFill>
                  <a:srgbClr val="666666"/>
                </a:solidFill>
                <a:latin typeface="Cantarell"/>
                <a:ea typeface="Cantarell"/>
                <a:cs typeface="Cantarell"/>
                <a:sym typeface="Cantarell"/>
              </a:defRPr>
            </a:lvl5pPr>
            <a:lvl6pPr indent="-349250" lvl="5" marL="2743200" rtl="0" algn="l">
              <a:lnSpc>
                <a:spcPct val="90000"/>
              </a:lnSpc>
              <a:spcBef>
                <a:spcPts val="400"/>
              </a:spcBef>
              <a:spcAft>
                <a:spcPts val="0"/>
              </a:spcAft>
              <a:buClr>
                <a:srgbClr val="666666"/>
              </a:buClr>
              <a:buSzPts val="1900"/>
              <a:buFont typeface="Cantarell"/>
              <a:buChar char="•"/>
              <a:defRPr sz="1600">
                <a:solidFill>
                  <a:srgbClr val="666666"/>
                </a:solidFill>
                <a:latin typeface="Cantarell"/>
                <a:ea typeface="Cantarell"/>
                <a:cs typeface="Cantarell"/>
                <a:sym typeface="Cantarell"/>
              </a:defRPr>
            </a:lvl6pPr>
            <a:lvl7pPr indent="-349250" lvl="6" marL="3200400" rtl="0" algn="l">
              <a:lnSpc>
                <a:spcPct val="90000"/>
              </a:lnSpc>
              <a:spcBef>
                <a:spcPts val="400"/>
              </a:spcBef>
              <a:spcAft>
                <a:spcPts val="0"/>
              </a:spcAft>
              <a:buClr>
                <a:srgbClr val="666666"/>
              </a:buClr>
              <a:buSzPts val="1900"/>
              <a:buFont typeface="Cantarell"/>
              <a:buChar char="•"/>
              <a:defRPr sz="1600">
                <a:solidFill>
                  <a:srgbClr val="666666"/>
                </a:solidFill>
                <a:latin typeface="Cantarell"/>
                <a:ea typeface="Cantarell"/>
                <a:cs typeface="Cantarell"/>
                <a:sym typeface="Cantarell"/>
              </a:defRPr>
            </a:lvl7pPr>
            <a:lvl8pPr indent="-349250" lvl="7" marL="3657600" rtl="0" algn="l">
              <a:lnSpc>
                <a:spcPct val="90000"/>
              </a:lnSpc>
              <a:spcBef>
                <a:spcPts val="400"/>
              </a:spcBef>
              <a:spcAft>
                <a:spcPts val="0"/>
              </a:spcAft>
              <a:buClr>
                <a:srgbClr val="666666"/>
              </a:buClr>
              <a:buSzPts val="1900"/>
              <a:buFont typeface="Cantarell"/>
              <a:buChar char="•"/>
              <a:defRPr sz="1600">
                <a:solidFill>
                  <a:srgbClr val="666666"/>
                </a:solidFill>
                <a:latin typeface="Cantarell"/>
                <a:ea typeface="Cantarell"/>
                <a:cs typeface="Cantarell"/>
                <a:sym typeface="Cantarell"/>
              </a:defRPr>
            </a:lvl8pPr>
            <a:lvl9pPr indent="-349250" lvl="8" marL="4114800" rtl="0" algn="l">
              <a:lnSpc>
                <a:spcPct val="90000"/>
              </a:lnSpc>
              <a:spcBef>
                <a:spcPts val="400"/>
              </a:spcBef>
              <a:spcAft>
                <a:spcPts val="400"/>
              </a:spcAft>
              <a:buClr>
                <a:srgbClr val="666666"/>
              </a:buClr>
              <a:buSzPts val="1900"/>
              <a:buFont typeface="Cantarell"/>
              <a:buChar char="•"/>
              <a:defRPr sz="1600">
                <a:solidFill>
                  <a:srgbClr val="666666"/>
                </a:solidFill>
                <a:latin typeface="Cantarell"/>
                <a:ea typeface="Cantarell"/>
                <a:cs typeface="Cantarell"/>
                <a:sym typeface="Cantarell"/>
              </a:defRPr>
            </a:lvl9pPr>
          </a:lstStyle>
          <a:p/>
        </p:txBody>
      </p:sp>
      <p:sp>
        <p:nvSpPr>
          <p:cNvPr id="181" name="Google Shape;181;p31"/>
          <p:cNvSpPr txBox="1"/>
          <p:nvPr>
            <p:ph idx="10" type="dt"/>
          </p:nvPr>
        </p:nvSpPr>
        <p:spPr>
          <a:xfrm>
            <a:off x="1142996" y="6223828"/>
            <a:ext cx="2329200" cy="365100"/>
          </a:xfrm>
          <a:prstGeom prst="rect">
            <a:avLst/>
          </a:prstGeom>
          <a:noFill/>
          <a:ln>
            <a:noFill/>
          </a:ln>
        </p:spPr>
        <p:txBody>
          <a:bodyPr anchorCtr="0" anchor="ctr" bIns="91425" lIns="91425" spcFirstLastPara="1" rIns="91425" wrap="square" tIns="91425">
            <a:noAutofit/>
          </a:bodyPr>
          <a:lstStyle>
            <a:lvl1pPr indent="-95250" lvl="0" marL="0" marR="0" rtl="0" algn="l">
              <a:spcBef>
                <a:spcPts val="0"/>
              </a:spcBef>
              <a:spcAft>
                <a:spcPts val="0"/>
              </a:spcAft>
              <a:buSzPts val="1500"/>
              <a:buChar char="●"/>
              <a:defRPr b="0" i="0" sz="1200" u="none" cap="none" strike="noStrike">
                <a:solidFill>
                  <a:schemeClr val="accent1"/>
                </a:solidFill>
                <a:latin typeface="Cantarell"/>
                <a:ea typeface="Cantarell"/>
                <a:cs typeface="Cantarell"/>
                <a:sym typeface="Cantarell"/>
              </a:defRPr>
            </a:lvl1pPr>
            <a:lvl2pPr indent="-95250" lvl="1" marL="4572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2pPr>
            <a:lvl3pPr indent="-95250" lvl="2" marL="9144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3pPr>
            <a:lvl4pPr indent="-95250" lvl="3" marL="13716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4pPr>
            <a:lvl5pPr indent="-95250" lvl="4" marL="18288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5pPr>
            <a:lvl6pPr indent="-95250" lvl="5" marL="22860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6pPr>
            <a:lvl7pPr indent="-95250" lvl="6" marL="27432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7pPr>
            <a:lvl8pPr indent="-95250" lvl="7" marL="32004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8pPr>
            <a:lvl9pPr indent="-95250" lvl="8" marL="36576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9pPr>
          </a:lstStyle>
          <a:p/>
        </p:txBody>
      </p:sp>
      <p:sp>
        <p:nvSpPr>
          <p:cNvPr id="182" name="Google Shape;182;p31"/>
          <p:cNvSpPr txBox="1"/>
          <p:nvPr>
            <p:ph idx="11" type="ftr"/>
          </p:nvPr>
        </p:nvSpPr>
        <p:spPr>
          <a:xfrm>
            <a:off x="3949148" y="6223828"/>
            <a:ext cx="4718100" cy="365100"/>
          </a:xfrm>
          <a:prstGeom prst="rect">
            <a:avLst/>
          </a:prstGeom>
          <a:noFill/>
          <a:ln>
            <a:noFill/>
          </a:ln>
        </p:spPr>
        <p:txBody>
          <a:bodyPr anchorCtr="0" anchor="ctr" bIns="91425" lIns="91425" spcFirstLastPara="1" rIns="91425" wrap="square" tIns="91425">
            <a:noAutofit/>
          </a:bodyPr>
          <a:lstStyle>
            <a:lvl1pPr indent="-95250" lvl="0" marL="0" marR="0" rtl="0" algn="ctr">
              <a:spcBef>
                <a:spcPts val="0"/>
              </a:spcBef>
              <a:spcAft>
                <a:spcPts val="0"/>
              </a:spcAft>
              <a:buSzPts val="1500"/>
              <a:buChar char="●"/>
              <a:defRPr b="0" i="0" sz="1200" u="none" cap="none" strike="noStrike">
                <a:solidFill>
                  <a:schemeClr val="accent1"/>
                </a:solidFill>
                <a:latin typeface="Cantarell"/>
                <a:ea typeface="Cantarell"/>
                <a:cs typeface="Cantarell"/>
                <a:sym typeface="Cantarell"/>
              </a:defRPr>
            </a:lvl1pPr>
            <a:lvl2pPr indent="-95250" lvl="1" marL="4572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2pPr>
            <a:lvl3pPr indent="-95250" lvl="2" marL="9144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3pPr>
            <a:lvl4pPr indent="-95250" lvl="3" marL="13716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4pPr>
            <a:lvl5pPr indent="-95250" lvl="4" marL="18288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5pPr>
            <a:lvl6pPr indent="-95250" lvl="5" marL="22860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6pPr>
            <a:lvl7pPr indent="-95250" lvl="6" marL="27432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7pPr>
            <a:lvl8pPr indent="-95250" lvl="7" marL="32004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8pPr>
            <a:lvl9pPr indent="-95250" lvl="8" marL="3657600" marR="0" rtl="0" algn="l">
              <a:spcBef>
                <a:spcPts val="0"/>
              </a:spcBef>
              <a:spcAft>
                <a:spcPts val="0"/>
              </a:spcAft>
              <a:buSzPts val="1500"/>
              <a:buChar char="■"/>
              <a:defRPr b="0" i="0" sz="1900" u="none" cap="none" strike="noStrike">
                <a:solidFill>
                  <a:schemeClr val="dk1"/>
                </a:solidFill>
                <a:latin typeface="Cantarell"/>
                <a:ea typeface="Cantarell"/>
                <a:cs typeface="Cantarell"/>
                <a:sym typeface="Cantarell"/>
              </a:defRPr>
            </a:lvl9pPr>
          </a:lstStyle>
          <a:p/>
        </p:txBody>
      </p:sp>
      <p:sp>
        <p:nvSpPr>
          <p:cNvPr id="183" name="Google Shape;183;p31"/>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antarell"/>
                <a:ea typeface="Cantarell"/>
                <a:cs typeface="Cantarell"/>
                <a:sym typeface="Cantarell"/>
              </a:defRPr>
            </a:lvl1pPr>
            <a:lvl2pPr indent="0" lvl="1" marL="0" marR="0" rtl="0" algn="r">
              <a:spcBef>
                <a:spcPts val="0"/>
              </a:spcBef>
              <a:buNone/>
              <a:defRPr b="0" i="0" sz="1200" u="none" cap="none" strike="noStrike">
                <a:solidFill>
                  <a:schemeClr val="accent1"/>
                </a:solidFill>
                <a:latin typeface="Cantarell"/>
                <a:ea typeface="Cantarell"/>
                <a:cs typeface="Cantarell"/>
                <a:sym typeface="Cantarell"/>
              </a:defRPr>
            </a:lvl2pPr>
            <a:lvl3pPr indent="0" lvl="2" marL="0" marR="0" rtl="0" algn="r">
              <a:spcBef>
                <a:spcPts val="0"/>
              </a:spcBef>
              <a:buNone/>
              <a:defRPr b="0" i="0" sz="1200" u="none" cap="none" strike="noStrike">
                <a:solidFill>
                  <a:schemeClr val="accent1"/>
                </a:solidFill>
                <a:latin typeface="Cantarell"/>
                <a:ea typeface="Cantarell"/>
                <a:cs typeface="Cantarell"/>
                <a:sym typeface="Cantarell"/>
              </a:defRPr>
            </a:lvl3pPr>
            <a:lvl4pPr indent="0" lvl="3" marL="0" marR="0" rtl="0" algn="r">
              <a:spcBef>
                <a:spcPts val="0"/>
              </a:spcBef>
              <a:buNone/>
              <a:defRPr b="0" i="0" sz="1200" u="none" cap="none" strike="noStrike">
                <a:solidFill>
                  <a:schemeClr val="accent1"/>
                </a:solidFill>
                <a:latin typeface="Cantarell"/>
                <a:ea typeface="Cantarell"/>
                <a:cs typeface="Cantarell"/>
                <a:sym typeface="Cantarell"/>
              </a:defRPr>
            </a:lvl4pPr>
            <a:lvl5pPr indent="0" lvl="4" marL="0" marR="0" rtl="0" algn="r">
              <a:spcBef>
                <a:spcPts val="0"/>
              </a:spcBef>
              <a:buNone/>
              <a:defRPr b="0" i="0" sz="1200" u="none" cap="none" strike="noStrike">
                <a:solidFill>
                  <a:schemeClr val="accent1"/>
                </a:solidFill>
                <a:latin typeface="Cantarell"/>
                <a:ea typeface="Cantarell"/>
                <a:cs typeface="Cantarell"/>
                <a:sym typeface="Cantarell"/>
              </a:defRPr>
            </a:lvl5pPr>
            <a:lvl6pPr indent="0" lvl="5" marL="0" marR="0" rtl="0" algn="r">
              <a:spcBef>
                <a:spcPts val="0"/>
              </a:spcBef>
              <a:buNone/>
              <a:defRPr b="0" i="0" sz="1200" u="none" cap="none" strike="noStrike">
                <a:solidFill>
                  <a:schemeClr val="accent1"/>
                </a:solidFill>
                <a:latin typeface="Cantarell"/>
                <a:ea typeface="Cantarell"/>
                <a:cs typeface="Cantarell"/>
                <a:sym typeface="Cantarell"/>
              </a:defRPr>
            </a:lvl6pPr>
            <a:lvl7pPr indent="0" lvl="6" marL="0" marR="0" rtl="0" algn="r">
              <a:spcBef>
                <a:spcPts val="0"/>
              </a:spcBef>
              <a:buNone/>
              <a:defRPr b="0" i="0" sz="1200" u="none" cap="none" strike="noStrike">
                <a:solidFill>
                  <a:schemeClr val="accent1"/>
                </a:solidFill>
                <a:latin typeface="Cantarell"/>
                <a:ea typeface="Cantarell"/>
                <a:cs typeface="Cantarell"/>
                <a:sym typeface="Cantarell"/>
              </a:defRPr>
            </a:lvl7pPr>
            <a:lvl8pPr indent="0" lvl="7" marL="0" marR="0" rtl="0" algn="r">
              <a:spcBef>
                <a:spcPts val="0"/>
              </a:spcBef>
              <a:buNone/>
              <a:defRPr b="0" i="0" sz="1200" u="none" cap="none" strike="noStrike">
                <a:solidFill>
                  <a:schemeClr val="accent1"/>
                </a:solidFill>
                <a:latin typeface="Cantarell"/>
                <a:ea typeface="Cantarell"/>
                <a:cs typeface="Cantarell"/>
                <a:sym typeface="Cantarell"/>
              </a:defRPr>
            </a:lvl8pPr>
            <a:lvl9pPr indent="0" lvl="8" marL="0" marR="0" rtl="0" algn="r">
              <a:spcBef>
                <a:spcPts val="0"/>
              </a:spcBef>
              <a:buNone/>
              <a:defRPr b="0" i="0" sz="1200" u="none" cap="none" strike="noStrike">
                <a:solidFill>
                  <a:schemeClr val="accent1"/>
                </a:solidFill>
                <a:latin typeface="Cantarell"/>
                <a:ea typeface="Cantarell"/>
                <a:cs typeface="Cantarell"/>
                <a:sym typeface="Cantare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8" name="Shape 188"/>
        <p:cNvGrpSpPr/>
        <p:nvPr/>
      </p:nvGrpSpPr>
      <p:grpSpPr>
        <a:xfrm>
          <a:off x="0" y="0"/>
          <a:ext cx="0" cy="0"/>
          <a:chOff x="0" y="0"/>
          <a:chExt cx="0" cy="0"/>
        </a:xfrm>
      </p:grpSpPr>
      <p:sp>
        <p:nvSpPr>
          <p:cNvPr id="189" name="Google Shape;189;p33"/>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90" name="Google Shape;190;p33"/>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91" name="Google Shape;191;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7" name="Google Shape;27;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 name="Google Shape;31;p4"/>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2" name="Shape 192"/>
        <p:cNvGrpSpPr/>
        <p:nvPr/>
      </p:nvGrpSpPr>
      <p:grpSpPr>
        <a:xfrm>
          <a:off x="0" y="0"/>
          <a:ext cx="0" cy="0"/>
          <a:chOff x="0" y="0"/>
          <a:chExt cx="0" cy="0"/>
        </a:xfrm>
      </p:grpSpPr>
      <p:sp>
        <p:nvSpPr>
          <p:cNvPr id="193" name="Google Shape;193;p34"/>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4" name="Google Shape;194;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5" name="Shape 195"/>
        <p:cNvGrpSpPr/>
        <p:nvPr/>
      </p:nvGrpSpPr>
      <p:grpSpPr>
        <a:xfrm>
          <a:off x="0" y="0"/>
          <a:ext cx="0" cy="0"/>
          <a:chOff x="0" y="0"/>
          <a:chExt cx="0" cy="0"/>
        </a:xfrm>
      </p:grpSpPr>
      <p:sp>
        <p:nvSpPr>
          <p:cNvPr id="196" name="Google Shape;196;p3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97" name="Google Shape;197;p3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98" name="Google Shape;198;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9" name="Shape 199"/>
        <p:cNvGrpSpPr/>
        <p:nvPr/>
      </p:nvGrpSpPr>
      <p:grpSpPr>
        <a:xfrm>
          <a:off x="0" y="0"/>
          <a:ext cx="0" cy="0"/>
          <a:chOff x="0" y="0"/>
          <a:chExt cx="0" cy="0"/>
        </a:xfrm>
      </p:grpSpPr>
      <p:sp>
        <p:nvSpPr>
          <p:cNvPr id="200" name="Google Shape;200;p3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1" name="Google Shape;201;p36"/>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02" name="Google Shape;202;p36"/>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03" name="Google Shape;203;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4" name="Shape 204"/>
        <p:cNvGrpSpPr/>
        <p:nvPr/>
      </p:nvGrpSpPr>
      <p:grpSpPr>
        <a:xfrm>
          <a:off x="0" y="0"/>
          <a:ext cx="0" cy="0"/>
          <a:chOff x="0" y="0"/>
          <a:chExt cx="0" cy="0"/>
        </a:xfrm>
      </p:grpSpPr>
      <p:sp>
        <p:nvSpPr>
          <p:cNvPr id="205" name="Google Shape;205;p3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6" name="Google Shape;206;p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07" name="Shape 207"/>
        <p:cNvGrpSpPr/>
        <p:nvPr/>
      </p:nvGrpSpPr>
      <p:grpSpPr>
        <a:xfrm>
          <a:off x="0" y="0"/>
          <a:ext cx="0" cy="0"/>
          <a:chOff x="0" y="0"/>
          <a:chExt cx="0" cy="0"/>
        </a:xfrm>
      </p:grpSpPr>
      <p:sp>
        <p:nvSpPr>
          <p:cNvPr id="208" name="Google Shape;208;p38"/>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09" name="Google Shape;209;p38"/>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210" name="Google Shape;210;p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1" name="Shape 211"/>
        <p:cNvGrpSpPr/>
        <p:nvPr/>
      </p:nvGrpSpPr>
      <p:grpSpPr>
        <a:xfrm>
          <a:off x="0" y="0"/>
          <a:ext cx="0" cy="0"/>
          <a:chOff x="0" y="0"/>
          <a:chExt cx="0" cy="0"/>
        </a:xfrm>
      </p:grpSpPr>
      <p:sp>
        <p:nvSpPr>
          <p:cNvPr id="212" name="Google Shape;212;p39"/>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213" name="Google Shape;213;p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4" name="Shape 214"/>
        <p:cNvGrpSpPr/>
        <p:nvPr/>
      </p:nvGrpSpPr>
      <p:grpSpPr>
        <a:xfrm>
          <a:off x="0" y="0"/>
          <a:ext cx="0" cy="0"/>
          <a:chOff x="0" y="0"/>
          <a:chExt cx="0" cy="0"/>
        </a:xfrm>
      </p:grpSpPr>
      <p:sp>
        <p:nvSpPr>
          <p:cNvPr id="215" name="Google Shape;215;p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40"/>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17" name="Google Shape;217;p40"/>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8" name="Google Shape;218;p40"/>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219" name="Google Shape;219;p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0" name="Shape 220"/>
        <p:cNvGrpSpPr/>
        <p:nvPr/>
      </p:nvGrpSpPr>
      <p:grpSpPr>
        <a:xfrm>
          <a:off x="0" y="0"/>
          <a:ext cx="0" cy="0"/>
          <a:chOff x="0" y="0"/>
          <a:chExt cx="0" cy="0"/>
        </a:xfrm>
      </p:grpSpPr>
      <p:sp>
        <p:nvSpPr>
          <p:cNvPr id="221" name="Google Shape;221;p41"/>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222" name="Google Shape;222;p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23" name="Shape 223"/>
        <p:cNvGrpSpPr/>
        <p:nvPr/>
      </p:nvGrpSpPr>
      <p:grpSpPr>
        <a:xfrm>
          <a:off x="0" y="0"/>
          <a:ext cx="0" cy="0"/>
          <a:chOff x="0" y="0"/>
          <a:chExt cx="0" cy="0"/>
        </a:xfrm>
      </p:grpSpPr>
      <p:sp>
        <p:nvSpPr>
          <p:cNvPr id="224" name="Google Shape;224;p42"/>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225" name="Google Shape;225;p42"/>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226" name="Google Shape;226;p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7" name="Shape 227"/>
        <p:cNvGrpSpPr/>
        <p:nvPr/>
      </p:nvGrpSpPr>
      <p:grpSpPr>
        <a:xfrm>
          <a:off x="0" y="0"/>
          <a:ext cx="0" cy="0"/>
          <a:chOff x="0" y="0"/>
          <a:chExt cx="0" cy="0"/>
        </a:xfrm>
      </p:grpSpPr>
      <p:sp>
        <p:nvSpPr>
          <p:cNvPr id="228" name="Google Shape;228;p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5"/>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9" name="Shape 229"/>
        <p:cNvGrpSpPr/>
        <p:nvPr/>
      </p:nvGrpSpPr>
      <p:grpSpPr>
        <a:xfrm>
          <a:off x="0" y="0"/>
          <a:ext cx="0" cy="0"/>
          <a:chOff x="0" y="0"/>
          <a:chExt cx="0" cy="0"/>
        </a:xfrm>
      </p:grpSpPr>
      <p:sp>
        <p:nvSpPr>
          <p:cNvPr id="230" name="Google Shape;230;p44"/>
          <p:cNvSpPr txBox="1"/>
          <p:nvPr>
            <p:ph type="title"/>
          </p:nvPr>
        </p:nvSpPr>
        <p:spPr>
          <a:xfrm>
            <a:off x="1143000" y="609600"/>
            <a:ext cx="9875400" cy="1356300"/>
          </a:xfrm>
          <a:prstGeom prst="rect">
            <a:avLst/>
          </a:prstGeom>
          <a:noFill/>
          <a:ln>
            <a:noFill/>
          </a:ln>
        </p:spPr>
        <p:txBody>
          <a:bodyPr anchorCtr="0" anchor="ctr" bIns="121900" lIns="121900" spcFirstLastPara="1" rIns="121900" wrap="square" tIns="121900">
            <a:noAutofit/>
          </a:bodyPr>
          <a:lstStyle>
            <a:lvl1pPr lvl="0" rtl="0" algn="l">
              <a:lnSpc>
                <a:spcPct val="90000"/>
              </a:lnSpc>
              <a:spcBef>
                <a:spcPts val="0"/>
              </a:spcBef>
              <a:spcAft>
                <a:spcPts val="0"/>
              </a:spcAft>
              <a:buClr>
                <a:schemeClr val="accent1"/>
              </a:buClr>
              <a:buSzPts val="3700"/>
              <a:buFont typeface="Cantarell"/>
              <a:buNone/>
              <a:defRPr sz="4400">
                <a:solidFill>
                  <a:schemeClr val="accent1"/>
                </a:solidFill>
                <a:latin typeface="Cantarell"/>
                <a:ea typeface="Cantarell"/>
                <a:cs typeface="Cantarell"/>
                <a:sym typeface="Cantare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1" name="Google Shape;231;p44"/>
          <p:cNvSpPr txBox="1"/>
          <p:nvPr>
            <p:ph idx="1" type="body"/>
          </p:nvPr>
        </p:nvSpPr>
        <p:spPr>
          <a:xfrm>
            <a:off x="1143000" y="2057400"/>
            <a:ext cx="9873000" cy="4038600"/>
          </a:xfrm>
          <a:prstGeom prst="rect">
            <a:avLst/>
          </a:prstGeom>
          <a:noFill/>
          <a:ln>
            <a:noFill/>
          </a:ln>
        </p:spPr>
        <p:txBody>
          <a:bodyPr anchorCtr="0" anchor="t" bIns="121900" lIns="121900" spcFirstLastPara="1" rIns="121900" wrap="square" tIns="121900">
            <a:noAutofit/>
          </a:bodyPr>
          <a:lstStyle>
            <a:lvl1pPr indent="-381000" lvl="0" marL="457200" rtl="0" algn="l">
              <a:lnSpc>
                <a:spcPct val="90000"/>
              </a:lnSpc>
              <a:spcBef>
                <a:spcPts val="1400"/>
              </a:spcBef>
              <a:spcAft>
                <a:spcPts val="0"/>
              </a:spcAft>
              <a:buClr>
                <a:schemeClr val="accent1"/>
              </a:buClr>
              <a:buSzPts val="2400"/>
              <a:buFont typeface="Cantarell"/>
              <a:buChar char="•"/>
              <a:defRPr sz="2200">
                <a:solidFill>
                  <a:schemeClr val="accent1"/>
                </a:solidFill>
                <a:latin typeface="Cantarell"/>
                <a:ea typeface="Cantarell"/>
                <a:cs typeface="Cantarell"/>
                <a:sym typeface="Cantarell"/>
              </a:defRPr>
            </a:lvl1pPr>
            <a:lvl2pPr indent="-349250" lvl="1" marL="914400" rtl="0" algn="l">
              <a:lnSpc>
                <a:spcPct val="90000"/>
              </a:lnSpc>
              <a:spcBef>
                <a:spcPts val="2100"/>
              </a:spcBef>
              <a:spcAft>
                <a:spcPts val="0"/>
              </a:spcAft>
              <a:buClr>
                <a:schemeClr val="accent1"/>
              </a:buClr>
              <a:buSzPts val="1900"/>
              <a:buFont typeface="Cantarell"/>
              <a:buChar char="•"/>
              <a:defRPr sz="2000">
                <a:solidFill>
                  <a:schemeClr val="accent1"/>
                </a:solidFill>
                <a:latin typeface="Cantarell"/>
                <a:ea typeface="Cantarell"/>
                <a:cs typeface="Cantarell"/>
                <a:sym typeface="Cantarell"/>
              </a:defRPr>
            </a:lvl2pPr>
            <a:lvl3pPr indent="-349250" lvl="2" marL="1371600" rtl="0" algn="l">
              <a:lnSpc>
                <a:spcPct val="90000"/>
              </a:lnSpc>
              <a:spcBef>
                <a:spcPts val="400"/>
              </a:spcBef>
              <a:spcAft>
                <a:spcPts val="0"/>
              </a:spcAft>
              <a:buClr>
                <a:schemeClr val="accent1"/>
              </a:buClr>
              <a:buSzPts val="1900"/>
              <a:buFont typeface="Cantarell"/>
              <a:buChar char="•"/>
              <a:defRPr sz="1800">
                <a:solidFill>
                  <a:schemeClr val="accent1"/>
                </a:solidFill>
                <a:latin typeface="Cantarell"/>
                <a:ea typeface="Cantarell"/>
                <a:cs typeface="Cantarell"/>
                <a:sym typeface="Cantarell"/>
              </a:defRPr>
            </a:lvl3pPr>
            <a:lvl4pPr indent="-349250" lvl="3" marL="1828800" rtl="0" algn="l">
              <a:lnSpc>
                <a:spcPct val="90000"/>
              </a:lnSpc>
              <a:spcBef>
                <a:spcPts val="400"/>
              </a:spcBef>
              <a:spcAft>
                <a:spcPts val="0"/>
              </a:spcAft>
              <a:buClr>
                <a:schemeClr val="accent1"/>
              </a:buClr>
              <a:buSzPts val="1900"/>
              <a:buFont typeface="Cantarell"/>
              <a:buChar char="•"/>
              <a:defRPr sz="1600">
                <a:solidFill>
                  <a:schemeClr val="accent1"/>
                </a:solidFill>
                <a:latin typeface="Cantarell"/>
                <a:ea typeface="Cantarell"/>
                <a:cs typeface="Cantarell"/>
                <a:sym typeface="Cantarell"/>
              </a:defRPr>
            </a:lvl4pPr>
            <a:lvl5pPr indent="-349250" lvl="4" marL="2286000" rtl="0" algn="l">
              <a:lnSpc>
                <a:spcPct val="90000"/>
              </a:lnSpc>
              <a:spcBef>
                <a:spcPts val="400"/>
              </a:spcBef>
              <a:spcAft>
                <a:spcPts val="0"/>
              </a:spcAft>
              <a:buClr>
                <a:schemeClr val="accent1"/>
              </a:buClr>
              <a:buSzPts val="1900"/>
              <a:buFont typeface="Cantarell"/>
              <a:buChar char="•"/>
              <a:defRPr sz="1600">
                <a:solidFill>
                  <a:schemeClr val="accent1"/>
                </a:solidFill>
                <a:latin typeface="Cantarell"/>
                <a:ea typeface="Cantarell"/>
                <a:cs typeface="Cantarell"/>
                <a:sym typeface="Cantarell"/>
              </a:defRPr>
            </a:lvl5pPr>
            <a:lvl6pPr indent="-349250" lvl="5" marL="2743200" rtl="0" algn="l">
              <a:lnSpc>
                <a:spcPct val="90000"/>
              </a:lnSpc>
              <a:spcBef>
                <a:spcPts val="400"/>
              </a:spcBef>
              <a:spcAft>
                <a:spcPts val="0"/>
              </a:spcAft>
              <a:buClr>
                <a:schemeClr val="accent1"/>
              </a:buClr>
              <a:buSzPts val="1900"/>
              <a:buFont typeface="Cantarell"/>
              <a:buChar char="•"/>
              <a:defRPr sz="1600">
                <a:solidFill>
                  <a:schemeClr val="accent1"/>
                </a:solidFill>
                <a:latin typeface="Cantarell"/>
                <a:ea typeface="Cantarell"/>
                <a:cs typeface="Cantarell"/>
                <a:sym typeface="Cantarell"/>
              </a:defRPr>
            </a:lvl6pPr>
            <a:lvl7pPr indent="-349250" lvl="6" marL="3200400" rtl="0" algn="l">
              <a:lnSpc>
                <a:spcPct val="90000"/>
              </a:lnSpc>
              <a:spcBef>
                <a:spcPts val="400"/>
              </a:spcBef>
              <a:spcAft>
                <a:spcPts val="0"/>
              </a:spcAft>
              <a:buClr>
                <a:schemeClr val="accent1"/>
              </a:buClr>
              <a:buSzPts val="1900"/>
              <a:buFont typeface="Cantarell"/>
              <a:buChar char="•"/>
              <a:defRPr sz="1600">
                <a:solidFill>
                  <a:schemeClr val="accent1"/>
                </a:solidFill>
                <a:latin typeface="Cantarell"/>
                <a:ea typeface="Cantarell"/>
                <a:cs typeface="Cantarell"/>
                <a:sym typeface="Cantarell"/>
              </a:defRPr>
            </a:lvl7pPr>
            <a:lvl8pPr indent="-349250" lvl="7" marL="3657600" rtl="0" algn="l">
              <a:lnSpc>
                <a:spcPct val="90000"/>
              </a:lnSpc>
              <a:spcBef>
                <a:spcPts val="400"/>
              </a:spcBef>
              <a:spcAft>
                <a:spcPts val="0"/>
              </a:spcAft>
              <a:buClr>
                <a:schemeClr val="accent1"/>
              </a:buClr>
              <a:buSzPts val="1900"/>
              <a:buFont typeface="Cantarell"/>
              <a:buChar char="•"/>
              <a:defRPr sz="1600">
                <a:solidFill>
                  <a:schemeClr val="accent1"/>
                </a:solidFill>
                <a:latin typeface="Cantarell"/>
                <a:ea typeface="Cantarell"/>
                <a:cs typeface="Cantarell"/>
                <a:sym typeface="Cantarell"/>
              </a:defRPr>
            </a:lvl8pPr>
            <a:lvl9pPr indent="-349250" lvl="8" marL="4114800" rtl="0" algn="l">
              <a:lnSpc>
                <a:spcPct val="90000"/>
              </a:lnSpc>
              <a:spcBef>
                <a:spcPts val="400"/>
              </a:spcBef>
              <a:spcAft>
                <a:spcPts val="400"/>
              </a:spcAft>
              <a:buClr>
                <a:schemeClr val="accent1"/>
              </a:buClr>
              <a:buSzPts val="1900"/>
              <a:buFont typeface="Cantarell"/>
              <a:buChar char="•"/>
              <a:defRPr sz="1600">
                <a:solidFill>
                  <a:schemeClr val="accent1"/>
                </a:solidFill>
                <a:latin typeface="Cantarell"/>
                <a:ea typeface="Cantarell"/>
                <a:cs typeface="Cantarell"/>
                <a:sym typeface="Cantarell"/>
              </a:defRPr>
            </a:lvl9pPr>
          </a:lstStyle>
          <a:p/>
        </p:txBody>
      </p:sp>
      <p:sp>
        <p:nvSpPr>
          <p:cNvPr id="232" name="Google Shape;232;p44"/>
          <p:cNvSpPr txBox="1"/>
          <p:nvPr>
            <p:ph idx="10" type="dt"/>
          </p:nvPr>
        </p:nvSpPr>
        <p:spPr>
          <a:xfrm>
            <a:off x="1142996" y="6223828"/>
            <a:ext cx="2329200" cy="3651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accent1"/>
                </a:solidFill>
                <a:latin typeface="Cantarell"/>
                <a:ea typeface="Cantarell"/>
                <a:cs typeface="Cantarell"/>
                <a:sym typeface="Cantarell"/>
              </a:defRPr>
            </a:lvl1pPr>
            <a:lvl2pPr indent="-88900" lvl="1" marL="4572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2pPr>
            <a:lvl3pPr indent="-88900" lvl="2" marL="9144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3pPr>
            <a:lvl4pPr indent="-88900" lvl="3" marL="13716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4pPr>
            <a:lvl5pPr indent="-88900" lvl="4" marL="18288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5pPr>
            <a:lvl6pPr indent="-88900" lvl="5" marL="22860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6pPr>
            <a:lvl7pPr indent="-88900" lvl="6" marL="27432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7pPr>
            <a:lvl8pPr indent="-88900" lvl="7" marL="32004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8pPr>
            <a:lvl9pPr indent="-88900" lvl="8" marL="36576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9pPr>
          </a:lstStyle>
          <a:p/>
        </p:txBody>
      </p:sp>
      <p:sp>
        <p:nvSpPr>
          <p:cNvPr id="233" name="Google Shape;233;p44"/>
          <p:cNvSpPr txBox="1"/>
          <p:nvPr>
            <p:ph idx="11" type="ftr"/>
          </p:nvPr>
        </p:nvSpPr>
        <p:spPr>
          <a:xfrm>
            <a:off x="3949148" y="6223828"/>
            <a:ext cx="4717800" cy="3651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1200" u="none" cap="none" strike="noStrike">
                <a:solidFill>
                  <a:schemeClr val="accent1"/>
                </a:solidFill>
                <a:latin typeface="Cantarell"/>
                <a:ea typeface="Cantarell"/>
                <a:cs typeface="Cantarell"/>
                <a:sym typeface="Cantarell"/>
              </a:defRPr>
            </a:lvl1pPr>
            <a:lvl2pPr indent="-88900" lvl="1" marL="4572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2pPr>
            <a:lvl3pPr indent="-88900" lvl="2" marL="9144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3pPr>
            <a:lvl4pPr indent="-88900" lvl="3" marL="13716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4pPr>
            <a:lvl5pPr indent="-88900" lvl="4" marL="18288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5pPr>
            <a:lvl6pPr indent="-88900" lvl="5" marL="22860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6pPr>
            <a:lvl7pPr indent="-88900" lvl="6" marL="27432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7pPr>
            <a:lvl8pPr indent="-88900" lvl="7" marL="32004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8pPr>
            <a:lvl9pPr indent="-88900" lvl="8" marL="3657600" marR="0" rtl="0" algn="l">
              <a:spcBef>
                <a:spcPts val="0"/>
              </a:spcBef>
              <a:spcAft>
                <a:spcPts val="0"/>
              </a:spcAft>
              <a:buSzPts val="1400"/>
              <a:buChar char="■"/>
              <a:defRPr b="0" i="0" sz="1800" u="none" cap="none" strike="noStrike">
                <a:solidFill>
                  <a:schemeClr val="dk1"/>
                </a:solidFill>
                <a:latin typeface="Cantarell"/>
                <a:ea typeface="Cantarell"/>
                <a:cs typeface="Cantarell"/>
                <a:sym typeface="Cantarell"/>
              </a:defRPr>
            </a:lvl9pPr>
          </a:lstStyle>
          <a:p/>
        </p:txBody>
      </p:sp>
      <p:sp>
        <p:nvSpPr>
          <p:cNvPr id="234" name="Google Shape;234;p44"/>
          <p:cNvSpPr txBox="1"/>
          <p:nvPr>
            <p:ph idx="12" type="sldNum"/>
          </p:nvPr>
        </p:nvSpPr>
        <p:spPr>
          <a:xfrm>
            <a:off x="9329530" y="6223828"/>
            <a:ext cx="1706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antarell"/>
                <a:ea typeface="Cantarell"/>
                <a:cs typeface="Cantarell"/>
                <a:sym typeface="Cantarell"/>
              </a:defRPr>
            </a:lvl1pPr>
            <a:lvl2pPr indent="0" lvl="1" marL="0" marR="0" rtl="0" algn="r">
              <a:spcBef>
                <a:spcPts val="0"/>
              </a:spcBef>
              <a:buNone/>
              <a:defRPr b="0" i="0" sz="1200" u="none" cap="none" strike="noStrike">
                <a:solidFill>
                  <a:schemeClr val="accent1"/>
                </a:solidFill>
                <a:latin typeface="Cantarell"/>
                <a:ea typeface="Cantarell"/>
                <a:cs typeface="Cantarell"/>
                <a:sym typeface="Cantarell"/>
              </a:defRPr>
            </a:lvl2pPr>
            <a:lvl3pPr indent="0" lvl="2" marL="0" marR="0" rtl="0" algn="r">
              <a:spcBef>
                <a:spcPts val="0"/>
              </a:spcBef>
              <a:buNone/>
              <a:defRPr b="0" i="0" sz="1200" u="none" cap="none" strike="noStrike">
                <a:solidFill>
                  <a:schemeClr val="accent1"/>
                </a:solidFill>
                <a:latin typeface="Cantarell"/>
                <a:ea typeface="Cantarell"/>
                <a:cs typeface="Cantarell"/>
                <a:sym typeface="Cantarell"/>
              </a:defRPr>
            </a:lvl3pPr>
            <a:lvl4pPr indent="0" lvl="3" marL="0" marR="0" rtl="0" algn="r">
              <a:spcBef>
                <a:spcPts val="0"/>
              </a:spcBef>
              <a:buNone/>
              <a:defRPr b="0" i="0" sz="1200" u="none" cap="none" strike="noStrike">
                <a:solidFill>
                  <a:schemeClr val="accent1"/>
                </a:solidFill>
                <a:latin typeface="Cantarell"/>
                <a:ea typeface="Cantarell"/>
                <a:cs typeface="Cantarell"/>
                <a:sym typeface="Cantarell"/>
              </a:defRPr>
            </a:lvl4pPr>
            <a:lvl5pPr indent="0" lvl="4" marL="0" marR="0" rtl="0" algn="r">
              <a:spcBef>
                <a:spcPts val="0"/>
              </a:spcBef>
              <a:buNone/>
              <a:defRPr b="0" i="0" sz="1200" u="none" cap="none" strike="noStrike">
                <a:solidFill>
                  <a:schemeClr val="accent1"/>
                </a:solidFill>
                <a:latin typeface="Cantarell"/>
                <a:ea typeface="Cantarell"/>
                <a:cs typeface="Cantarell"/>
                <a:sym typeface="Cantarell"/>
              </a:defRPr>
            </a:lvl5pPr>
            <a:lvl6pPr indent="0" lvl="5" marL="0" marR="0" rtl="0" algn="r">
              <a:spcBef>
                <a:spcPts val="0"/>
              </a:spcBef>
              <a:buNone/>
              <a:defRPr b="0" i="0" sz="1200" u="none" cap="none" strike="noStrike">
                <a:solidFill>
                  <a:schemeClr val="accent1"/>
                </a:solidFill>
                <a:latin typeface="Cantarell"/>
                <a:ea typeface="Cantarell"/>
                <a:cs typeface="Cantarell"/>
                <a:sym typeface="Cantarell"/>
              </a:defRPr>
            </a:lvl6pPr>
            <a:lvl7pPr indent="0" lvl="6" marL="0" marR="0" rtl="0" algn="r">
              <a:spcBef>
                <a:spcPts val="0"/>
              </a:spcBef>
              <a:buNone/>
              <a:defRPr b="0" i="0" sz="1200" u="none" cap="none" strike="noStrike">
                <a:solidFill>
                  <a:schemeClr val="accent1"/>
                </a:solidFill>
                <a:latin typeface="Cantarell"/>
                <a:ea typeface="Cantarell"/>
                <a:cs typeface="Cantarell"/>
                <a:sym typeface="Cantarell"/>
              </a:defRPr>
            </a:lvl7pPr>
            <a:lvl8pPr indent="0" lvl="7" marL="0" marR="0" rtl="0" algn="r">
              <a:spcBef>
                <a:spcPts val="0"/>
              </a:spcBef>
              <a:buNone/>
              <a:defRPr b="0" i="0" sz="1200" u="none" cap="none" strike="noStrike">
                <a:solidFill>
                  <a:schemeClr val="accent1"/>
                </a:solidFill>
                <a:latin typeface="Cantarell"/>
                <a:ea typeface="Cantarell"/>
                <a:cs typeface="Cantarell"/>
                <a:sym typeface="Cantarell"/>
              </a:defRPr>
            </a:lvl8pPr>
            <a:lvl9pPr indent="0" lvl="8" marL="0" marR="0" rtl="0" algn="r">
              <a:spcBef>
                <a:spcPts val="0"/>
              </a:spcBef>
              <a:buNone/>
              <a:defRPr b="0" i="0" sz="1200" u="none" cap="none" strike="noStrike">
                <a:solidFill>
                  <a:schemeClr val="accent1"/>
                </a:solidFill>
                <a:latin typeface="Cantarell"/>
                <a:ea typeface="Cantarell"/>
                <a:cs typeface="Cantarell"/>
                <a:sym typeface="Cantare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1" name="Shape 241"/>
        <p:cNvGrpSpPr/>
        <p:nvPr/>
      </p:nvGrpSpPr>
      <p:grpSpPr>
        <a:xfrm>
          <a:off x="0" y="0"/>
          <a:ext cx="0" cy="0"/>
          <a:chOff x="0" y="0"/>
          <a:chExt cx="0" cy="0"/>
        </a:xfrm>
      </p:grpSpPr>
      <p:sp>
        <p:nvSpPr>
          <p:cNvPr id="242" name="Google Shape;242;p46"/>
          <p:cNvSpPr txBox="1"/>
          <p:nvPr>
            <p:ph type="ctrTitle"/>
          </p:nvPr>
        </p:nvSpPr>
        <p:spPr>
          <a:xfrm>
            <a:off x="1524000" y="1122363"/>
            <a:ext cx="9144000" cy="2387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3" name="Google Shape;243;p46"/>
          <p:cNvSpPr txBox="1"/>
          <p:nvPr>
            <p:ph idx="1" type="subTitle"/>
          </p:nvPr>
        </p:nvSpPr>
        <p:spPr>
          <a:xfrm>
            <a:off x="1524000" y="3602038"/>
            <a:ext cx="9144000" cy="1655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44" name="Google Shape;244;p4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5" name="Google Shape;245;p4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6" name="Google Shape;246;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7" name="Google Shape;247;p46"/>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8" name="Shape 248"/>
        <p:cNvGrpSpPr/>
        <p:nvPr/>
      </p:nvGrpSpPr>
      <p:grpSpPr>
        <a:xfrm>
          <a:off x="0" y="0"/>
          <a:ext cx="0" cy="0"/>
          <a:chOff x="0" y="0"/>
          <a:chExt cx="0" cy="0"/>
        </a:xfrm>
      </p:grpSpPr>
      <p:sp>
        <p:nvSpPr>
          <p:cNvPr id="249" name="Google Shape;249;p47"/>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0" name="Google Shape;250;p47"/>
          <p:cNvSpPr txBox="1"/>
          <p:nvPr>
            <p:ph idx="1" type="body"/>
          </p:nvPr>
        </p:nvSpPr>
        <p:spPr>
          <a:xfrm>
            <a:off x="1818640" y="1825625"/>
            <a:ext cx="95352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1" name="Google Shape;251;p4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2" name="Google Shape;252;p4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3" name="Google Shape;253;p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54" name="Google Shape;254;p47"/>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5" name="Shape 255"/>
        <p:cNvGrpSpPr/>
        <p:nvPr/>
      </p:nvGrpSpPr>
      <p:grpSpPr>
        <a:xfrm>
          <a:off x="0" y="0"/>
          <a:ext cx="0" cy="0"/>
          <a:chOff x="0" y="0"/>
          <a:chExt cx="0" cy="0"/>
        </a:xfrm>
      </p:grpSpPr>
      <p:sp>
        <p:nvSpPr>
          <p:cNvPr id="256" name="Google Shape;256;p48"/>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7" name="Google Shape;257;p48"/>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8" name="Google Shape;258;p4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9" name="Google Shape;259;p4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0" name="Google Shape;260;p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1" name="Google Shape;261;p48"/>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62" name="Shape 262"/>
        <p:cNvGrpSpPr/>
        <p:nvPr/>
      </p:nvGrpSpPr>
      <p:grpSpPr>
        <a:xfrm>
          <a:off x="0" y="0"/>
          <a:ext cx="0" cy="0"/>
          <a:chOff x="0" y="0"/>
          <a:chExt cx="0" cy="0"/>
        </a:xfrm>
      </p:grpSpPr>
      <p:sp>
        <p:nvSpPr>
          <p:cNvPr id="263" name="Google Shape;263;p49"/>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4" name="Google Shape;264;p49"/>
          <p:cNvSpPr txBox="1"/>
          <p:nvPr>
            <p:ph idx="1" type="body"/>
          </p:nvPr>
        </p:nvSpPr>
        <p:spPr>
          <a:xfrm>
            <a:off x="838200" y="1825625"/>
            <a:ext cx="5181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5" name="Google Shape;265;p49"/>
          <p:cNvSpPr txBox="1"/>
          <p:nvPr>
            <p:ph idx="2" type="body"/>
          </p:nvPr>
        </p:nvSpPr>
        <p:spPr>
          <a:xfrm>
            <a:off x="6172200" y="1825625"/>
            <a:ext cx="5181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6" name="Google Shape;266;p4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7" name="Google Shape;267;p4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8" name="Google Shape;268;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69" name="Google Shape;269;p49"/>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0" name="Shape 270"/>
        <p:cNvGrpSpPr/>
        <p:nvPr/>
      </p:nvGrpSpPr>
      <p:grpSpPr>
        <a:xfrm>
          <a:off x="0" y="0"/>
          <a:ext cx="0" cy="0"/>
          <a:chOff x="0" y="0"/>
          <a:chExt cx="0" cy="0"/>
        </a:xfrm>
      </p:grpSpPr>
      <p:sp>
        <p:nvSpPr>
          <p:cNvPr id="271" name="Google Shape;271;p50"/>
          <p:cNvSpPr txBox="1"/>
          <p:nvPr>
            <p:ph type="title"/>
          </p:nvPr>
        </p:nvSpPr>
        <p:spPr>
          <a:xfrm>
            <a:off x="839788"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2" name="Google Shape;272;p50"/>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73" name="Google Shape;273;p50"/>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4" name="Google Shape;274;p50"/>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75" name="Google Shape;275;p50"/>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6" name="Google Shape;276;p5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7" name="Google Shape;277;p5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8" name="Google Shape;278;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p50"/>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0" name="Shape 280"/>
        <p:cNvGrpSpPr/>
        <p:nvPr/>
      </p:nvGrpSpPr>
      <p:grpSpPr>
        <a:xfrm>
          <a:off x="0" y="0"/>
          <a:ext cx="0" cy="0"/>
          <a:chOff x="0" y="0"/>
          <a:chExt cx="0" cy="0"/>
        </a:xfrm>
      </p:grpSpPr>
      <p:sp>
        <p:nvSpPr>
          <p:cNvPr id="281" name="Google Shape;281;p5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82" name="Google Shape;282;p5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5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4" name="Google Shape;284;p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5" name="Google Shape;285;p51"/>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Google Shape;287;p5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8" name="Google Shape;288;p5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0" name="Google Shape;290;p52"/>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1" name="Shape 291"/>
        <p:cNvGrpSpPr/>
        <p:nvPr/>
      </p:nvGrpSpPr>
      <p:grpSpPr>
        <a:xfrm>
          <a:off x="0" y="0"/>
          <a:ext cx="0" cy="0"/>
          <a:chOff x="0" y="0"/>
          <a:chExt cx="0" cy="0"/>
        </a:xfrm>
      </p:grpSpPr>
      <p:sp>
        <p:nvSpPr>
          <p:cNvPr id="292" name="Google Shape;292;p53"/>
          <p:cNvSpPr txBox="1"/>
          <p:nvPr>
            <p:ph type="title"/>
          </p:nvPr>
        </p:nvSpPr>
        <p:spPr>
          <a:xfrm>
            <a:off x="839788" y="457200"/>
            <a:ext cx="39321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3" name="Google Shape;293;p53"/>
          <p:cNvSpPr txBox="1"/>
          <p:nvPr>
            <p:ph idx="1" type="body"/>
          </p:nvPr>
        </p:nvSpPr>
        <p:spPr>
          <a:xfrm>
            <a:off x="5183188" y="987425"/>
            <a:ext cx="6172200" cy="487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4" name="Google Shape;294;p53"/>
          <p:cNvSpPr txBox="1"/>
          <p:nvPr>
            <p:ph idx="2" type="body"/>
          </p:nvPr>
        </p:nvSpPr>
        <p:spPr>
          <a:xfrm>
            <a:off x="839788" y="2057400"/>
            <a:ext cx="3932100" cy="3811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95" name="Google Shape;295;p5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6" name="Google Shape;296;p5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7" name="Google Shape;297;p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8" name="Google Shape;298;p53"/>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3" name="Shape 303"/>
        <p:cNvGrpSpPr/>
        <p:nvPr/>
      </p:nvGrpSpPr>
      <p:grpSpPr>
        <a:xfrm>
          <a:off x="0" y="0"/>
          <a:ext cx="0" cy="0"/>
          <a:chOff x="0" y="0"/>
          <a:chExt cx="0" cy="0"/>
        </a:xfrm>
      </p:grpSpPr>
      <p:cxnSp>
        <p:nvCxnSpPr>
          <p:cNvPr id="304" name="Google Shape;304;p55"/>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305" name="Google Shape;305;p55"/>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306" name="Google Shape;306;p55"/>
          <p:cNvGrpSpPr/>
          <p:nvPr/>
        </p:nvGrpSpPr>
        <p:grpSpPr>
          <a:xfrm>
            <a:off x="1338859" y="1362666"/>
            <a:ext cx="9515557" cy="203195"/>
            <a:chOff x="1346429" y="1011300"/>
            <a:chExt cx="6452100" cy="152400"/>
          </a:xfrm>
        </p:grpSpPr>
        <p:cxnSp>
          <p:nvCxnSpPr>
            <p:cNvPr id="307" name="Google Shape;307;p5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308" name="Google Shape;308;p5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309" name="Google Shape;309;p55"/>
          <p:cNvGrpSpPr/>
          <p:nvPr/>
        </p:nvGrpSpPr>
        <p:grpSpPr>
          <a:xfrm>
            <a:off x="1338868" y="5292001"/>
            <a:ext cx="9515557" cy="203195"/>
            <a:chOff x="1346435" y="3969088"/>
            <a:chExt cx="6452100" cy="152400"/>
          </a:xfrm>
        </p:grpSpPr>
        <p:cxnSp>
          <p:nvCxnSpPr>
            <p:cNvPr id="310" name="Google Shape;310;p5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311" name="Google Shape;311;p5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312" name="Google Shape;312;p55"/>
          <p:cNvSpPr txBox="1"/>
          <p:nvPr>
            <p:ph type="ctrTitle"/>
          </p:nvPr>
        </p:nvSpPr>
        <p:spPr>
          <a:xfrm>
            <a:off x="1338867" y="2335685"/>
            <a:ext cx="9515700" cy="13632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13" name="Google Shape;313;p55"/>
          <p:cNvSpPr txBox="1"/>
          <p:nvPr>
            <p:ph idx="1" type="subTitle"/>
          </p:nvPr>
        </p:nvSpPr>
        <p:spPr>
          <a:xfrm>
            <a:off x="2849633" y="3800052"/>
            <a:ext cx="64941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314" name="Google Shape;314;p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6"/>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5" name="Shape 315"/>
        <p:cNvGrpSpPr/>
        <p:nvPr/>
      </p:nvGrpSpPr>
      <p:grpSpPr>
        <a:xfrm>
          <a:off x="0" y="0"/>
          <a:ext cx="0" cy="0"/>
          <a:chOff x="0" y="0"/>
          <a:chExt cx="0" cy="0"/>
        </a:xfrm>
      </p:grpSpPr>
      <p:sp>
        <p:nvSpPr>
          <p:cNvPr id="316" name="Google Shape;316;p56"/>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56"/>
          <p:cNvSpPr txBox="1"/>
          <p:nvPr>
            <p:ph type="title"/>
          </p:nvPr>
        </p:nvSpPr>
        <p:spPr>
          <a:xfrm>
            <a:off x="415600" y="1086400"/>
            <a:ext cx="11428500" cy="1256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a:lvl1pPr>
            <a:lvl2pPr lvl="1" rtl="0" algn="ctr">
              <a:spcBef>
                <a:spcPts val="0"/>
              </a:spcBef>
              <a:spcAft>
                <a:spcPts val="0"/>
              </a:spcAft>
              <a:buSzPts val="4800"/>
              <a:buNone/>
              <a:defRPr/>
            </a:lvl2pPr>
            <a:lvl3pPr lvl="2" rtl="0" algn="ctr">
              <a:spcBef>
                <a:spcPts val="0"/>
              </a:spcBef>
              <a:spcAft>
                <a:spcPts val="0"/>
              </a:spcAft>
              <a:buSzPts val="4800"/>
              <a:buNone/>
              <a:defRPr/>
            </a:lvl3pPr>
            <a:lvl4pPr lvl="3" rtl="0" algn="ctr">
              <a:spcBef>
                <a:spcPts val="0"/>
              </a:spcBef>
              <a:spcAft>
                <a:spcPts val="0"/>
              </a:spcAft>
              <a:buSzPts val="4800"/>
              <a:buNone/>
              <a:defRPr/>
            </a:lvl4pPr>
            <a:lvl5pPr lvl="4" rtl="0" algn="ctr">
              <a:spcBef>
                <a:spcPts val="0"/>
              </a:spcBef>
              <a:spcAft>
                <a:spcPts val="0"/>
              </a:spcAft>
              <a:buSzPts val="4800"/>
              <a:buNone/>
              <a:defRPr/>
            </a:lvl5pPr>
            <a:lvl6pPr lvl="5" rtl="0" algn="ctr">
              <a:spcBef>
                <a:spcPts val="0"/>
              </a:spcBef>
              <a:spcAft>
                <a:spcPts val="0"/>
              </a:spcAft>
              <a:buSzPts val="4800"/>
              <a:buNone/>
              <a:defRPr/>
            </a:lvl6pPr>
            <a:lvl7pPr lvl="6" rtl="0" algn="ctr">
              <a:spcBef>
                <a:spcPts val="0"/>
              </a:spcBef>
              <a:spcAft>
                <a:spcPts val="0"/>
              </a:spcAft>
              <a:buSzPts val="4800"/>
              <a:buNone/>
              <a:defRPr/>
            </a:lvl7pPr>
            <a:lvl8pPr lvl="7" rtl="0" algn="ctr">
              <a:spcBef>
                <a:spcPts val="0"/>
              </a:spcBef>
              <a:spcAft>
                <a:spcPts val="0"/>
              </a:spcAft>
              <a:buSzPts val="4800"/>
              <a:buNone/>
              <a:defRPr/>
            </a:lvl8pPr>
            <a:lvl9pPr lvl="8" rtl="0" algn="ctr">
              <a:spcBef>
                <a:spcPts val="0"/>
              </a:spcBef>
              <a:spcAft>
                <a:spcPts val="0"/>
              </a:spcAft>
              <a:buSzPts val="4800"/>
              <a:buNone/>
              <a:defRPr/>
            </a:lvl9pPr>
          </a:lstStyle>
          <a:p/>
        </p:txBody>
      </p:sp>
      <p:sp>
        <p:nvSpPr>
          <p:cNvPr id="318" name="Google Shape;318;p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19" name="Shape 319"/>
        <p:cNvGrpSpPr/>
        <p:nvPr/>
      </p:nvGrpSpPr>
      <p:grpSpPr>
        <a:xfrm>
          <a:off x="0" y="0"/>
          <a:ext cx="0" cy="0"/>
          <a:chOff x="0" y="0"/>
          <a:chExt cx="0" cy="0"/>
        </a:xfrm>
      </p:grpSpPr>
      <p:sp>
        <p:nvSpPr>
          <p:cNvPr id="320" name="Google Shape;320;p57"/>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57"/>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22" name="Google Shape;322;p57"/>
          <p:cNvSpPr txBox="1"/>
          <p:nvPr>
            <p:ph idx="1" type="body"/>
          </p:nvPr>
        </p:nvSpPr>
        <p:spPr>
          <a:xfrm>
            <a:off x="415600" y="1688433"/>
            <a:ext cx="11360700" cy="44037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AutoNum type="arabicPeriod"/>
              <a:defRPr/>
            </a:lvl1pPr>
            <a:lvl2pPr indent="-349250" lvl="1" marL="914400" rtl="0">
              <a:spcBef>
                <a:spcPts val="2100"/>
              </a:spcBef>
              <a:spcAft>
                <a:spcPts val="0"/>
              </a:spcAft>
              <a:buSzPts val="1900"/>
              <a:buAutoNum type="alphaLcPeriod"/>
              <a:defRPr/>
            </a:lvl2pPr>
            <a:lvl3pPr indent="-349250" lvl="2" marL="1371600" rtl="0">
              <a:spcBef>
                <a:spcPts val="2100"/>
              </a:spcBef>
              <a:spcAft>
                <a:spcPts val="0"/>
              </a:spcAft>
              <a:buSzPts val="1900"/>
              <a:buAutoNum type="romanLcPeriod"/>
              <a:defRPr/>
            </a:lvl3pPr>
            <a:lvl4pPr indent="-349250" lvl="3" marL="1828800" rtl="0">
              <a:spcBef>
                <a:spcPts val="2100"/>
              </a:spcBef>
              <a:spcAft>
                <a:spcPts val="0"/>
              </a:spcAft>
              <a:buSzPts val="1900"/>
              <a:buAutoNum type="arabicPeriod"/>
              <a:defRPr/>
            </a:lvl4pPr>
            <a:lvl5pPr indent="-349250" lvl="4" marL="2286000" rtl="0">
              <a:spcBef>
                <a:spcPts val="2100"/>
              </a:spcBef>
              <a:spcAft>
                <a:spcPts val="0"/>
              </a:spcAft>
              <a:buSzPts val="1900"/>
              <a:buAutoNum type="alphaLcPeriod"/>
              <a:defRPr/>
            </a:lvl5pPr>
            <a:lvl6pPr indent="-349250" lvl="5" marL="2743200" rtl="0">
              <a:spcBef>
                <a:spcPts val="2100"/>
              </a:spcBef>
              <a:spcAft>
                <a:spcPts val="0"/>
              </a:spcAft>
              <a:buSzPts val="1900"/>
              <a:buAutoNum type="romanLcPeriod"/>
              <a:defRPr/>
            </a:lvl6pPr>
            <a:lvl7pPr indent="-349250" lvl="6" marL="3200400" rtl="0">
              <a:spcBef>
                <a:spcPts val="2100"/>
              </a:spcBef>
              <a:spcAft>
                <a:spcPts val="0"/>
              </a:spcAft>
              <a:buSzPts val="1900"/>
              <a:buAutoNum type="arabicPeriod"/>
              <a:defRPr/>
            </a:lvl7pPr>
            <a:lvl8pPr indent="-349250" lvl="7" marL="3657600" rtl="0">
              <a:spcBef>
                <a:spcPts val="2100"/>
              </a:spcBef>
              <a:spcAft>
                <a:spcPts val="0"/>
              </a:spcAft>
              <a:buSzPts val="1900"/>
              <a:buAutoNum type="alphaLcPeriod"/>
              <a:defRPr/>
            </a:lvl8pPr>
            <a:lvl9pPr indent="-349250" lvl="8" marL="4114800" rtl="0">
              <a:spcBef>
                <a:spcPts val="2100"/>
              </a:spcBef>
              <a:spcAft>
                <a:spcPts val="2100"/>
              </a:spcAft>
              <a:buSzPts val="1900"/>
              <a:buAutoNum type="romanLcPeriod"/>
              <a:defRPr/>
            </a:lvl9pPr>
          </a:lstStyle>
          <a:p/>
        </p:txBody>
      </p:sp>
      <p:sp>
        <p:nvSpPr>
          <p:cNvPr id="323" name="Google Shape;323;p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4" name="Shape 324"/>
        <p:cNvGrpSpPr/>
        <p:nvPr/>
      </p:nvGrpSpPr>
      <p:grpSpPr>
        <a:xfrm>
          <a:off x="0" y="0"/>
          <a:ext cx="0" cy="0"/>
          <a:chOff x="0" y="0"/>
          <a:chExt cx="0" cy="0"/>
        </a:xfrm>
      </p:grpSpPr>
      <p:sp>
        <p:nvSpPr>
          <p:cNvPr id="325" name="Google Shape;325;p58"/>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26" name="Google Shape;326;p58"/>
          <p:cNvSpPr txBox="1"/>
          <p:nvPr>
            <p:ph idx="1" type="body"/>
          </p:nvPr>
        </p:nvSpPr>
        <p:spPr>
          <a:xfrm>
            <a:off x="415600" y="1688233"/>
            <a:ext cx="5333100" cy="4403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27" name="Google Shape;327;p58"/>
          <p:cNvSpPr txBox="1"/>
          <p:nvPr>
            <p:ph idx="2" type="body"/>
          </p:nvPr>
        </p:nvSpPr>
        <p:spPr>
          <a:xfrm>
            <a:off x="6443200" y="1688233"/>
            <a:ext cx="5333100" cy="4403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28" name="Google Shape;328;p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9" name="Shape 329"/>
        <p:cNvGrpSpPr/>
        <p:nvPr/>
      </p:nvGrpSpPr>
      <p:grpSpPr>
        <a:xfrm>
          <a:off x="0" y="0"/>
          <a:ext cx="0" cy="0"/>
          <a:chOff x="0" y="0"/>
          <a:chExt cx="0" cy="0"/>
        </a:xfrm>
      </p:grpSpPr>
      <p:sp>
        <p:nvSpPr>
          <p:cNvPr id="330" name="Google Shape;330;p59"/>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31" name="Google Shape;331;p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2" name="Shape 332"/>
        <p:cNvGrpSpPr/>
        <p:nvPr/>
      </p:nvGrpSpPr>
      <p:grpSpPr>
        <a:xfrm>
          <a:off x="0" y="0"/>
          <a:ext cx="0" cy="0"/>
          <a:chOff x="0" y="0"/>
          <a:chExt cx="0" cy="0"/>
        </a:xfrm>
      </p:grpSpPr>
      <p:sp>
        <p:nvSpPr>
          <p:cNvPr id="333" name="Google Shape;333;p60"/>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34" name="Google Shape;334;p60"/>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5" name="Google Shape;335;p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336" name="Shape 336"/>
        <p:cNvGrpSpPr/>
        <p:nvPr/>
      </p:nvGrpSpPr>
      <p:grpSpPr>
        <a:xfrm>
          <a:off x="0" y="0"/>
          <a:ext cx="0" cy="0"/>
          <a:chOff x="0" y="0"/>
          <a:chExt cx="0" cy="0"/>
        </a:xfrm>
      </p:grpSpPr>
      <p:sp>
        <p:nvSpPr>
          <p:cNvPr id="337" name="Google Shape;337;p61"/>
          <p:cNvSpPr txBox="1"/>
          <p:nvPr>
            <p:ph type="title"/>
          </p:nvPr>
        </p:nvSpPr>
        <p:spPr>
          <a:xfrm>
            <a:off x="653667" y="701800"/>
            <a:ext cx="74847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2"/>
              </a:buClr>
              <a:buSzPts val="7200"/>
              <a:buNone/>
              <a:defRPr b="0" sz="7200">
                <a:solidFill>
                  <a:schemeClr val="dk2"/>
                </a:solidFill>
              </a:defRPr>
            </a:lvl1pPr>
            <a:lvl2pPr lvl="1" rtl="0">
              <a:spcBef>
                <a:spcPts val="0"/>
              </a:spcBef>
              <a:spcAft>
                <a:spcPts val="0"/>
              </a:spcAft>
              <a:buClr>
                <a:schemeClr val="dk2"/>
              </a:buClr>
              <a:buSzPts val="7200"/>
              <a:buNone/>
              <a:defRPr b="0" sz="7200">
                <a:solidFill>
                  <a:schemeClr val="dk2"/>
                </a:solidFill>
              </a:defRPr>
            </a:lvl2pPr>
            <a:lvl3pPr lvl="2" rtl="0">
              <a:spcBef>
                <a:spcPts val="0"/>
              </a:spcBef>
              <a:spcAft>
                <a:spcPts val="0"/>
              </a:spcAft>
              <a:buClr>
                <a:schemeClr val="dk2"/>
              </a:buClr>
              <a:buSzPts val="7200"/>
              <a:buNone/>
              <a:defRPr b="0" sz="7200">
                <a:solidFill>
                  <a:schemeClr val="dk2"/>
                </a:solidFill>
              </a:defRPr>
            </a:lvl3pPr>
            <a:lvl4pPr lvl="3" rtl="0">
              <a:spcBef>
                <a:spcPts val="0"/>
              </a:spcBef>
              <a:spcAft>
                <a:spcPts val="0"/>
              </a:spcAft>
              <a:buClr>
                <a:schemeClr val="dk2"/>
              </a:buClr>
              <a:buSzPts val="7200"/>
              <a:buNone/>
              <a:defRPr b="0" sz="7200">
                <a:solidFill>
                  <a:schemeClr val="dk2"/>
                </a:solidFill>
              </a:defRPr>
            </a:lvl4pPr>
            <a:lvl5pPr lvl="4" rtl="0">
              <a:spcBef>
                <a:spcPts val="0"/>
              </a:spcBef>
              <a:spcAft>
                <a:spcPts val="0"/>
              </a:spcAft>
              <a:buClr>
                <a:schemeClr val="dk2"/>
              </a:buClr>
              <a:buSzPts val="7200"/>
              <a:buNone/>
              <a:defRPr b="0" sz="7200">
                <a:solidFill>
                  <a:schemeClr val="dk2"/>
                </a:solidFill>
              </a:defRPr>
            </a:lvl5pPr>
            <a:lvl6pPr lvl="5" rtl="0">
              <a:spcBef>
                <a:spcPts val="0"/>
              </a:spcBef>
              <a:spcAft>
                <a:spcPts val="0"/>
              </a:spcAft>
              <a:buClr>
                <a:schemeClr val="dk2"/>
              </a:buClr>
              <a:buSzPts val="7200"/>
              <a:buNone/>
              <a:defRPr b="0" sz="7200">
                <a:solidFill>
                  <a:schemeClr val="dk2"/>
                </a:solidFill>
              </a:defRPr>
            </a:lvl6pPr>
            <a:lvl7pPr lvl="6" rtl="0">
              <a:spcBef>
                <a:spcPts val="0"/>
              </a:spcBef>
              <a:spcAft>
                <a:spcPts val="0"/>
              </a:spcAft>
              <a:buClr>
                <a:schemeClr val="dk2"/>
              </a:buClr>
              <a:buSzPts val="7200"/>
              <a:buNone/>
              <a:defRPr b="0" sz="7200">
                <a:solidFill>
                  <a:schemeClr val="dk2"/>
                </a:solidFill>
              </a:defRPr>
            </a:lvl7pPr>
            <a:lvl8pPr lvl="7" rtl="0">
              <a:spcBef>
                <a:spcPts val="0"/>
              </a:spcBef>
              <a:spcAft>
                <a:spcPts val="0"/>
              </a:spcAft>
              <a:buClr>
                <a:schemeClr val="dk2"/>
              </a:buClr>
              <a:buSzPts val="7200"/>
              <a:buNone/>
              <a:defRPr b="0" sz="7200">
                <a:solidFill>
                  <a:schemeClr val="dk2"/>
                </a:solidFill>
              </a:defRPr>
            </a:lvl8pPr>
            <a:lvl9pPr lvl="8" rtl="0">
              <a:spcBef>
                <a:spcPts val="0"/>
              </a:spcBef>
              <a:spcAft>
                <a:spcPts val="0"/>
              </a:spcAft>
              <a:buClr>
                <a:schemeClr val="dk2"/>
              </a:buClr>
              <a:buSzPts val="7200"/>
              <a:buNone/>
              <a:defRPr b="0" sz="7200">
                <a:solidFill>
                  <a:schemeClr val="dk2"/>
                </a:solidFill>
              </a:defRPr>
            </a:lvl9pPr>
          </a:lstStyle>
          <a:p/>
        </p:txBody>
      </p:sp>
      <p:sp>
        <p:nvSpPr>
          <p:cNvPr id="338" name="Google Shape;338;p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39" name="Shape 339"/>
        <p:cNvGrpSpPr/>
        <p:nvPr/>
      </p:nvGrpSpPr>
      <p:grpSpPr>
        <a:xfrm>
          <a:off x="0" y="0"/>
          <a:ext cx="0" cy="0"/>
          <a:chOff x="0" y="0"/>
          <a:chExt cx="0" cy="0"/>
        </a:xfrm>
      </p:grpSpPr>
      <p:sp>
        <p:nvSpPr>
          <p:cNvPr id="340" name="Google Shape;340;p62"/>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41" name="Google Shape;341;p62"/>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342" name="Google Shape;342;p62"/>
          <p:cNvSpPr txBox="1"/>
          <p:nvPr>
            <p:ph type="title"/>
          </p:nvPr>
        </p:nvSpPr>
        <p:spPr>
          <a:xfrm>
            <a:off x="354000" y="1386233"/>
            <a:ext cx="5393700" cy="2234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43" name="Google Shape;343;p62"/>
          <p:cNvSpPr txBox="1"/>
          <p:nvPr>
            <p:ph idx="1" type="subTitle"/>
          </p:nvPr>
        </p:nvSpPr>
        <p:spPr>
          <a:xfrm>
            <a:off x="354000" y="36358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4" name="Google Shape;344;p62"/>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345" name="Google Shape;345;p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6" name="Shape 346"/>
        <p:cNvGrpSpPr/>
        <p:nvPr/>
      </p:nvGrpSpPr>
      <p:grpSpPr>
        <a:xfrm>
          <a:off x="0" y="0"/>
          <a:ext cx="0" cy="0"/>
          <a:chOff x="0" y="0"/>
          <a:chExt cx="0" cy="0"/>
        </a:xfrm>
      </p:grpSpPr>
      <p:sp>
        <p:nvSpPr>
          <p:cNvPr id="347" name="Google Shape;347;p63"/>
          <p:cNvSpPr txBox="1"/>
          <p:nvPr>
            <p:ph idx="1" type="body"/>
          </p:nvPr>
        </p:nvSpPr>
        <p:spPr>
          <a:xfrm>
            <a:off x="415600" y="5640967"/>
            <a:ext cx="7998300" cy="7983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348" name="Google Shape;348;p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49" name="Shape 349"/>
        <p:cNvGrpSpPr/>
        <p:nvPr/>
      </p:nvGrpSpPr>
      <p:grpSpPr>
        <a:xfrm>
          <a:off x="0" y="0"/>
          <a:ext cx="0" cy="0"/>
          <a:chOff x="0" y="0"/>
          <a:chExt cx="0" cy="0"/>
        </a:xfrm>
      </p:grpSpPr>
      <p:sp>
        <p:nvSpPr>
          <p:cNvPr id="350" name="Google Shape;350;p64"/>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64"/>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accent3"/>
              </a:buClr>
              <a:buSzPts val="17300"/>
              <a:buNone/>
              <a:defRPr sz="17300">
                <a:solidFill>
                  <a:schemeClr val="accent3"/>
                </a:solidFill>
              </a:defRPr>
            </a:lvl1pPr>
            <a:lvl2pPr lvl="1" rtl="0" algn="ctr">
              <a:spcBef>
                <a:spcPts val="0"/>
              </a:spcBef>
              <a:spcAft>
                <a:spcPts val="0"/>
              </a:spcAft>
              <a:buClr>
                <a:schemeClr val="accent3"/>
              </a:buClr>
              <a:buSzPts val="17300"/>
              <a:buNone/>
              <a:defRPr sz="17300">
                <a:solidFill>
                  <a:schemeClr val="accent3"/>
                </a:solidFill>
              </a:defRPr>
            </a:lvl2pPr>
            <a:lvl3pPr lvl="2" rtl="0" algn="ctr">
              <a:spcBef>
                <a:spcPts val="0"/>
              </a:spcBef>
              <a:spcAft>
                <a:spcPts val="0"/>
              </a:spcAft>
              <a:buClr>
                <a:schemeClr val="accent3"/>
              </a:buClr>
              <a:buSzPts val="17300"/>
              <a:buNone/>
              <a:defRPr sz="17300">
                <a:solidFill>
                  <a:schemeClr val="accent3"/>
                </a:solidFill>
              </a:defRPr>
            </a:lvl3pPr>
            <a:lvl4pPr lvl="3" rtl="0" algn="ctr">
              <a:spcBef>
                <a:spcPts val="0"/>
              </a:spcBef>
              <a:spcAft>
                <a:spcPts val="0"/>
              </a:spcAft>
              <a:buClr>
                <a:schemeClr val="accent3"/>
              </a:buClr>
              <a:buSzPts val="17300"/>
              <a:buNone/>
              <a:defRPr sz="17300">
                <a:solidFill>
                  <a:schemeClr val="accent3"/>
                </a:solidFill>
              </a:defRPr>
            </a:lvl4pPr>
            <a:lvl5pPr lvl="4" rtl="0" algn="ctr">
              <a:spcBef>
                <a:spcPts val="0"/>
              </a:spcBef>
              <a:spcAft>
                <a:spcPts val="0"/>
              </a:spcAft>
              <a:buClr>
                <a:schemeClr val="accent3"/>
              </a:buClr>
              <a:buSzPts val="17300"/>
              <a:buNone/>
              <a:defRPr sz="17300">
                <a:solidFill>
                  <a:schemeClr val="accent3"/>
                </a:solidFill>
              </a:defRPr>
            </a:lvl5pPr>
            <a:lvl6pPr lvl="5" rtl="0" algn="ctr">
              <a:spcBef>
                <a:spcPts val="0"/>
              </a:spcBef>
              <a:spcAft>
                <a:spcPts val="0"/>
              </a:spcAft>
              <a:buClr>
                <a:schemeClr val="accent3"/>
              </a:buClr>
              <a:buSzPts val="17300"/>
              <a:buNone/>
              <a:defRPr sz="17300">
                <a:solidFill>
                  <a:schemeClr val="accent3"/>
                </a:solidFill>
              </a:defRPr>
            </a:lvl6pPr>
            <a:lvl7pPr lvl="6" rtl="0" algn="ctr">
              <a:spcBef>
                <a:spcPts val="0"/>
              </a:spcBef>
              <a:spcAft>
                <a:spcPts val="0"/>
              </a:spcAft>
              <a:buClr>
                <a:schemeClr val="accent3"/>
              </a:buClr>
              <a:buSzPts val="17300"/>
              <a:buNone/>
              <a:defRPr sz="17300">
                <a:solidFill>
                  <a:schemeClr val="accent3"/>
                </a:solidFill>
              </a:defRPr>
            </a:lvl7pPr>
            <a:lvl8pPr lvl="7" rtl="0" algn="ctr">
              <a:spcBef>
                <a:spcPts val="0"/>
              </a:spcBef>
              <a:spcAft>
                <a:spcPts val="0"/>
              </a:spcAft>
              <a:buClr>
                <a:schemeClr val="accent3"/>
              </a:buClr>
              <a:buSzPts val="17300"/>
              <a:buNone/>
              <a:defRPr sz="17300">
                <a:solidFill>
                  <a:schemeClr val="accent3"/>
                </a:solidFill>
              </a:defRPr>
            </a:lvl8pPr>
            <a:lvl9pPr lvl="8" rtl="0" algn="ctr">
              <a:spcBef>
                <a:spcPts val="0"/>
              </a:spcBef>
              <a:spcAft>
                <a:spcPts val="0"/>
              </a:spcAft>
              <a:buClr>
                <a:schemeClr val="accent3"/>
              </a:buClr>
              <a:buSzPts val="17300"/>
              <a:buNone/>
              <a:defRPr sz="17300">
                <a:solidFill>
                  <a:schemeClr val="accent3"/>
                </a:solidFill>
              </a:defRPr>
            </a:lvl9pPr>
          </a:lstStyle>
          <a:p>
            <a:r>
              <a:t>xx%</a:t>
            </a:r>
          </a:p>
        </p:txBody>
      </p:sp>
      <p:sp>
        <p:nvSpPr>
          <p:cNvPr id="352" name="Google Shape;352;p64"/>
          <p:cNvSpPr txBox="1"/>
          <p:nvPr>
            <p:ph idx="1" type="body"/>
          </p:nvPr>
        </p:nvSpPr>
        <p:spPr>
          <a:xfrm>
            <a:off x="415600" y="3994200"/>
            <a:ext cx="11360700" cy="14289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353" name="Google Shape;353;p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4" name="Shape 354"/>
        <p:cNvGrpSpPr/>
        <p:nvPr/>
      </p:nvGrpSpPr>
      <p:grpSpPr>
        <a:xfrm>
          <a:off x="0" y="0"/>
          <a:ext cx="0" cy="0"/>
          <a:chOff x="0" y="0"/>
          <a:chExt cx="0" cy="0"/>
        </a:xfrm>
      </p:grpSpPr>
      <p:sp>
        <p:nvSpPr>
          <p:cNvPr id="355" name="Google Shape;355;p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5" name="Google Shape;55;p7"/>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56" name="Shape 356"/>
        <p:cNvGrpSpPr/>
        <p:nvPr/>
      </p:nvGrpSpPr>
      <p:grpSpPr>
        <a:xfrm>
          <a:off x="0" y="0"/>
          <a:ext cx="0" cy="0"/>
          <a:chOff x="0" y="0"/>
          <a:chExt cx="0" cy="0"/>
        </a:xfrm>
      </p:grpSpPr>
      <p:sp>
        <p:nvSpPr>
          <p:cNvPr id="357" name="Google Shape;357;p66"/>
          <p:cNvSpPr txBox="1"/>
          <p:nvPr>
            <p:ph type="title"/>
          </p:nvPr>
        </p:nvSpPr>
        <p:spPr>
          <a:xfrm>
            <a:off x="1219200" y="274638"/>
            <a:ext cx="10363200" cy="1143300"/>
          </a:xfrm>
          <a:prstGeom prst="rect">
            <a:avLst/>
          </a:prstGeom>
          <a:noFill/>
          <a:ln>
            <a:noFill/>
          </a:ln>
        </p:spPr>
        <p:txBody>
          <a:bodyPr anchorCtr="0" anchor="b" bIns="121900" lIns="121900" spcFirstLastPara="1" rIns="121900" wrap="square" tIns="121900">
            <a:noAutofit/>
          </a:bodyPr>
          <a:lstStyle>
            <a:lvl1pPr indent="0" lvl="0" marL="0" marR="0" rtl="0" algn="l">
              <a:spcBef>
                <a:spcPts val="0"/>
              </a:spcBef>
              <a:spcAft>
                <a:spcPts val="0"/>
              </a:spcAft>
              <a:buClr>
                <a:schemeClr val="dk2"/>
              </a:buClr>
              <a:buSzPts val="4800"/>
              <a:buFont typeface="Source Sans Pro"/>
              <a:buNone/>
              <a:defRPr b="0" i="0" sz="5300" u="none" cap="none" strike="noStrike">
                <a:solidFill>
                  <a:schemeClr val="dk2"/>
                </a:solidFill>
                <a:latin typeface="Source Sans Pro"/>
                <a:ea typeface="Source Sans Pro"/>
                <a:cs typeface="Source Sans Pro"/>
                <a:sym typeface="Source Sans Pro"/>
              </a:defRPr>
            </a:lvl1pPr>
            <a:lvl2pPr indent="0" lvl="1" rtl="0">
              <a:spcBef>
                <a:spcPts val="0"/>
              </a:spcBef>
              <a:spcAft>
                <a:spcPts val="0"/>
              </a:spcAft>
              <a:buSzPts val="4800"/>
              <a:buNone/>
              <a:defRPr sz="2400"/>
            </a:lvl2pPr>
            <a:lvl3pPr indent="0" lvl="2" rtl="0">
              <a:spcBef>
                <a:spcPts val="0"/>
              </a:spcBef>
              <a:spcAft>
                <a:spcPts val="0"/>
              </a:spcAft>
              <a:buSzPts val="4800"/>
              <a:buNone/>
              <a:defRPr sz="2400"/>
            </a:lvl3pPr>
            <a:lvl4pPr indent="0" lvl="3" rtl="0">
              <a:spcBef>
                <a:spcPts val="0"/>
              </a:spcBef>
              <a:spcAft>
                <a:spcPts val="0"/>
              </a:spcAft>
              <a:buSzPts val="4800"/>
              <a:buNone/>
              <a:defRPr sz="2400"/>
            </a:lvl4pPr>
            <a:lvl5pPr indent="0" lvl="4" rtl="0">
              <a:spcBef>
                <a:spcPts val="0"/>
              </a:spcBef>
              <a:spcAft>
                <a:spcPts val="0"/>
              </a:spcAft>
              <a:buSzPts val="4800"/>
              <a:buNone/>
              <a:defRPr sz="2400"/>
            </a:lvl5pPr>
            <a:lvl6pPr indent="0" lvl="5" rtl="0">
              <a:spcBef>
                <a:spcPts val="0"/>
              </a:spcBef>
              <a:spcAft>
                <a:spcPts val="0"/>
              </a:spcAft>
              <a:buSzPts val="4800"/>
              <a:buNone/>
              <a:defRPr sz="2400"/>
            </a:lvl6pPr>
            <a:lvl7pPr indent="0" lvl="6" rtl="0">
              <a:spcBef>
                <a:spcPts val="0"/>
              </a:spcBef>
              <a:spcAft>
                <a:spcPts val="0"/>
              </a:spcAft>
              <a:buSzPts val="4800"/>
              <a:buNone/>
              <a:defRPr sz="2400"/>
            </a:lvl7pPr>
            <a:lvl8pPr indent="0" lvl="7" rtl="0">
              <a:spcBef>
                <a:spcPts val="0"/>
              </a:spcBef>
              <a:spcAft>
                <a:spcPts val="0"/>
              </a:spcAft>
              <a:buSzPts val="4800"/>
              <a:buNone/>
              <a:defRPr sz="2400"/>
            </a:lvl8pPr>
            <a:lvl9pPr indent="0" lvl="8" rtl="0">
              <a:spcBef>
                <a:spcPts val="0"/>
              </a:spcBef>
              <a:spcAft>
                <a:spcPts val="0"/>
              </a:spcAft>
              <a:buSzPts val="4800"/>
              <a:buNone/>
              <a:defRPr sz="2400"/>
            </a:lvl9pPr>
          </a:lstStyle>
          <a:p/>
        </p:txBody>
      </p:sp>
      <p:sp>
        <p:nvSpPr>
          <p:cNvPr id="358" name="Google Shape;358;p66"/>
          <p:cNvSpPr txBox="1"/>
          <p:nvPr>
            <p:ph idx="10" type="dt"/>
          </p:nvPr>
        </p:nvSpPr>
        <p:spPr>
          <a:xfrm>
            <a:off x="8229600" y="6191250"/>
            <a:ext cx="3302100" cy="476100"/>
          </a:xfrm>
          <a:prstGeom prst="rect">
            <a:avLst/>
          </a:prstGeom>
          <a:noFill/>
          <a:ln>
            <a:noFill/>
          </a:ln>
        </p:spPr>
        <p:txBody>
          <a:bodyPr anchorCtr="0" anchor="ctr" bIns="121900" lIns="121900" spcFirstLastPara="1" rIns="121900" wrap="square" tIns="121900">
            <a:noAutofit/>
          </a:bodyPr>
          <a:lstStyle>
            <a:lvl1pPr indent="0" lvl="0" marL="0" marR="0" rtl="0" algn="r">
              <a:spcBef>
                <a:spcPts val="0"/>
              </a:spcBef>
              <a:spcAft>
                <a:spcPts val="0"/>
              </a:spcAft>
              <a:buSzPts val="1900"/>
              <a:buNone/>
              <a:defRPr b="0" i="0" sz="1900" u="none" cap="none" strike="noStrike">
                <a:solidFill>
                  <a:schemeClr val="dk2"/>
                </a:solidFill>
                <a:latin typeface="Libre Baskerville"/>
                <a:ea typeface="Libre Baskerville"/>
                <a:cs typeface="Libre Baskerville"/>
                <a:sym typeface="Libre Baskerville"/>
              </a:defRPr>
            </a:lvl1pPr>
            <a:lvl2pPr indent="0" lvl="1" marL="6096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2pPr>
            <a:lvl3pPr indent="0" lvl="2" marL="12192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3pPr>
            <a:lvl4pPr indent="0" lvl="3" marL="18288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4pPr>
            <a:lvl5pPr indent="0" lvl="4" marL="24384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5pPr>
            <a:lvl6pPr indent="0" lvl="5" marL="30480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6pPr>
            <a:lvl7pPr indent="0" lvl="6" marL="36576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7pPr>
            <a:lvl8pPr indent="0" lvl="7" marL="42672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8pPr>
            <a:lvl9pPr indent="0" lvl="8" marL="48768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9pPr>
          </a:lstStyle>
          <a:p/>
        </p:txBody>
      </p:sp>
      <p:sp>
        <p:nvSpPr>
          <p:cNvPr id="359" name="Google Shape;359;p66"/>
          <p:cNvSpPr txBox="1"/>
          <p:nvPr>
            <p:ph idx="11" type="ftr"/>
          </p:nvPr>
        </p:nvSpPr>
        <p:spPr>
          <a:xfrm>
            <a:off x="1219200" y="6172200"/>
            <a:ext cx="5283300" cy="4572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b="0" i="0" sz="1900" u="none" cap="none" strike="noStrike">
                <a:solidFill>
                  <a:schemeClr val="dk2"/>
                </a:solidFill>
                <a:latin typeface="Libre Baskerville"/>
                <a:ea typeface="Libre Baskerville"/>
                <a:cs typeface="Libre Baskerville"/>
                <a:sym typeface="Libre Baskerville"/>
              </a:defRPr>
            </a:lvl1pPr>
            <a:lvl2pPr indent="0" lvl="1" marL="6096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2pPr>
            <a:lvl3pPr indent="0" lvl="2" marL="12192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3pPr>
            <a:lvl4pPr indent="0" lvl="3" marL="18288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4pPr>
            <a:lvl5pPr indent="0" lvl="4" marL="24384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5pPr>
            <a:lvl6pPr indent="0" lvl="5" marL="30480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6pPr>
            <a:lvl7pPr indent="0" lvl="6" marL="36576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7pPr>
            <a:lvl8pPr indent="0" lvl="7" marL="42672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8pPr>
            <a:lvl9pPr indent="0" lvl="8" marL="4876800" marR="0" rtl="0" algn="l">
              <a:spcBef>
                <a:spcPts val="0"/>
              </a:spcBef>
              <a:spcAft>
                <a:spcPts val="0"/>
              </a:spcAft>
              <a:buSzPts val="1900"/>
              <a:buNone/>
              <a:defRPr b="0" i="0" sz="2400" u="none" cap="none" strike="noStrike">
                <a:solidFill>
                  <a:schemeClr val="dk1"/>
                </a:solidFill>
                <a:latin typeface="Libre Baskerville"/>
                <a:ea typeface="Libre Baskerville"/>
                <a:cs typeface="Libre Baskerville"/>
                <a:sym typeface="Libre Baskerville"/>
              </a:defRPr>
            </a:lvl9pPr>
          </a:lstStyle>
          <a:p/>
        </p:txBody>
      </p:sp>
      <p:sp>
        <p:nvSpPr>
          <p:cNvPr id="360" name="Google Shape;360;p6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1pPr>
            <a:lvl2pPr indent="0" lvl="1"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2pPr>
            <a:lvl3pPr indent="0" lvl="2"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3pPr>
            <a:lvl4pPr indent="0" lvl="3"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4pPr>
            <a:lvl5pPr indent="0" lvl="4"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5pPr>
            <a:lvl6pPr indent="0" lvl="5"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6pPr>
            <a:lvl7pPr indent="0" lvl="6"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7pPr>
            <a:lvl8pPr indent="0" lvl="7"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8pPr>
            <a:lvl9pPr indent="0" lvl="8" marL="0" marR="0" rtl="0" algn="ctr">
              <a:spcBef>
                <a:spcPts val="0"/>
              </a:spcBef>
              <a:buNone/>
              <a:defRPr b="0" i="0" sz="1900" u="none" cap="none" strike="noStrike">
                <a:solidFill>
                  <a:srgbClr val="FFFFFF"/>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US"/>
              <a:t>‹#›</a:t>
            </a:fld>
            <a:endParaRPr/>
          </a:p>
        </p:txBody>
      </p:sp>
      <p:sp>
        <p:nvSpPr>
          <p:cNvPr id="361" name="Google Shape;361;p66"/>
          <p:cNvSpPr txBox="1"/>
          <p:nvPr>
            <p:ph idx="1" type="body"/>
          </p:nvPr>
        </p:nvSpPr>
        <p:spPr>
          <a:xfrm>
            <a:off x="1219200" y="1447800"/>
            <a:ext cx="10363200" cy="4572000"/>
          </a:xfrm>
          <a:prstGeom prst="rect">
            <a:avLst/>
          </a:prstGeom>
          <a:noFill/>
          <a:ln>
            <a:noFill/>
          </a:ln>
        </p:spPr>
        <p:txBody>
          <a:bodyPr anchorCtr="0" anchor="t" bIns="121900" lIns="121900" spcFirstLastPara="1" rIns="121900" wrap="square" tIns="121900">
            <a:noAutofit/>
          </a:bodyPr>
          <a:lstStyle>
            <a:lvl1pPr indent="-412750" lvl="0" marL="457200" marR="0" rtl="0" algn="l">
              <a:spcBef>
                <a:spcPts val="800"/>
              </a:spcBef>
              <a:spcAft>
                <a:spcPts val="0"/>
              </a:spcAft>
              <a:buClr>
                <a:schemeClr val="accent1"/>
              </a:buClr>
              <a:buSzPts val="2900"/>
              <a:buFont typeface="Noto Sans Symbols"/>
              <a:buChar char="●"/>
              <a:defRPr b="0" i="0" sz="3500" u="none" cap="none" strike="noStrike">
                <a:solidFill>
                  <a:schemeClr val="dk1"/>
                </a:solidFill>
                <a:latin typeface="Libre Baskerville"/>
                <a:ea typeface="Libre Baskerville"/>
                <a:cs typeface="Libre Baskerville"/>
                <a:sym typeface="Libre Baskerville"/>
              </a:defRPr>
            </a:lvl1pPr>
            <a:lvl2pPr indent="-400050" lvl="1" marL="914400" marR="0" rtl="0" algn="l">
              <a:spcBef>
                <a:spcPts val="2100"/>
              </a:spcBef>
              <a:spcAft>
                <a:spcPts val="0"/>
              </a:spcAft>
              <a:buClr>
                <a:schemeClr val="accent2"/>
              </a:buClr>
              <a:buSzPts val="2700"/>
              <a:buFont typeface="Noto Sans Symbols"/>
              <a:buChar char="●"/>
              <a:defRPr b="0" i="0" sz="3200" u="none" cap="none" strike="noStrike">
                <a:solidFill>
                  <a:schemeClr val="dk1"/>
                </a:solidFill>
                <a:latin typeface="Libre Baskerville"/>
                <a:ea typeface="Libre Baskerville"/>
                <a:cs typeface="Libre Baskerville"/>
                <a:sym typeface="Libre Baskerville"/>
              </a:defRPr>
            </a:lvl2pPr>
            <a:lvl3pPr indent="-374650" lvl="2" marL="1371600" marR="0" rtl="0" algn="l">
              <a:spcBef>
                <a:spcPts val="2100"/>
              </a:spcBef>
              <a:spcAft>
                <a:spcPts val="0"/>
              </a:spcAft>
              <a:buClr>
                <a:srgbClr val="A8B9DF"/>
              </a:buClr>
              <a:buSzPts val="2300"/>
              <a:buFont typeface="Noto Sans Symbols"/>
              <a:buChar char="●"/>
              <a:defRPr b="0" i="0" sz="2700" u="none" cap="none" strike="noStrike">
                <a:solidFill>
                  <a:schemeClr val="dk1"/>
                </a:solidFill>
                <a:latin typeface="Libre Baskerville"/>
                <a:ea typeface="Libre Baskerville"/>
                <a:cs typeface="Libre Baskerville"/>
                <a:sym typeface="Libre Baskerville"/>
              </a:defRPr>
            </a:lvl3pPr>
            <a:lvl4pPr indent="-361950" lvl="3" marL="1828800" marR="0" rtl="0" algn="l">
              <a:spcBef>
                <a:spcPts val="2100"/>
              </a:spcBef>
              <a:spcAft>
                <a:spcPts val="0"/>
              </a:spcAft>
              <a:buClr>
                <a:schemeClr val="accent3"/>
              </a:buClr>
              <a:buSzPts val="2100"/>
              <a:buFont typeface="Noto Sans Symbols"/>
              <a:buChar char="●"/>
              <a:defRPr b="0" i="0" sz="2700" u="none" cap="none" strike="noStrike">
                <a:solidFill>
                  <a:schemeClr val="dk1"/>
                </a:solidFill>
                <a:latin typeface="Libre Baskerville"/>
                <a:ea typeface="Libre Baskerville"/>
                <a:cs typeface="Libre Baskerville"/>
                <a:sym typeface="Libre Baskerville"/>
              </a:defRPr>
            </a:lvl4pPr>
            <a:lvl5pPr indent="-400050" lvl="4" marL="2286000" marR="0" rtl="0" algn="l">
              <a:spcBef>
                <a:spcPts val="2100"/>
              </a:spcBef>
              <a:spcAft>
                <a:spcPts val="0"/>
              </a:spcAft>
              <a:buClr>
                <a:schemeClr val="accent3"/>
              </a:buClr>
              <a:buSzPts val="2700"/>
              <a:buFont typeface="Libre Baskerville"/>
              <a:buChar char="o"/>
              <a:defRPr b="0" i="0" sz="2700" u="none" cap="none" strike="noStrike">
                <a:solidFill>
                  <a:schemeClr val="dk1"/>
                </a:solidFill>
                <a:latin typeface="Libre Baskerville"/>
                <a:ea typeface="Libre Baskerville"/>
                <a:cs typeface="Libre Baskerville"/>
                <a:sym typeface="Libre Baskerville"/>
              </a:defRPr>
            </a:lvl5pPr>
            <a:lvl6pPr indent="-381000" lvl="5" marL="2743200" marR="0" rtl="0" algn="l">
              <a:spcBef>
                <a:spcPts val="2100"/>
              </a:spcBef>
              <a:spcAft>
                <a:spcPts val="0"/>
              </a:spcAft>
              <a:buClr>
                <a:schemeClr val="accent3"/>
              </a:buClr>
              <a:buSzPts val="2400"/>
              <a:buFont typeface="Libre Baskerville"/>
              <a:buChar char="•"/>
              <a:defRPr b="0" i="0" sz="2400" u="none" cap="none" strike="noStrike">
                <a:solidFill>
                  <a:schemeClr val="dk1"/>
                </a:solidFill>
                <a:latin typeface="Libre Baskerville"/>
                <a:ea typeface="Libre Baskerville"/>
                <a:cs typeface="Libre Baskerville"/>
                <a:sym typeface="Libre Baskerville"/>
              </a:defRPr>
            </a:lvl6pPr>
            <a:lvl7pPr indent="-381000" lvl="6" marL="3200400" marR="0" rtl="0" algn="l">
              <a:spcBef>
                <a:spcPts val="2100"/>
              </a:spcBef>
              <a:spcAft>
                <a:spcPts val="0"/>
              </a:spcAft>
              <a:buClr>
                <a:schemeClr val="accent2"/>
              </a:buClr>
              <a:buSzPts val="2400"/>
              <a:buFont typeface="Libre Baskerville"/>
              <a:buChar char="•"/>
              <a:defRPr b="0" i="0" sz="2400" u="none" cap="none" strike="noStrike">
                <a:solidFill>
                  <a:schemeClr val="dk1"/>
                </a:solidFill>
                <a:latin typeface="Libre Baskerville"/>
                <a:ea typeface="Libre Baskerville"/>
                <a:cs typeface="Libre Baskerville"/>
                <a:sym typeface="Libre Baskerville"/>
              </a:defRPr>
            </a:lvl7pPr>
            <a:lvl8pPr indent="-381000" lvl="7" marL="3657600" marR="0" rtl="0" algn="l">
              <a:spcBef>
                <a:spcPts val="2100"/>
              </a:spcBef>
              <a:spcAft>
                <a:spcPts val="0"/>
              </a:spcAft>
              <a:buClr>
                <a:srgbClr val="A8B9DF"/>
              </a:buClr>
              <a:buSzPts val="2400"/>
              <a:buFont typeface="Libre Baskerville"/>
              <a:buChar char="•"/>
              <a:defRPr b="0" i="0" sz="2400" u="none" cap="none" strike="noStrike">
                <a:solidFill>
                  <a:schemeClr val="dk1"/>
                </a:solidFill>
                <a:latin typeface="Libre Baskerville"/>
                <a:ea typeface="Libre Baskerville"/>
                <a:cs typeface="Libre Baskerville"/>
                <a:sym typeface="Libre Baskerville"/>
              </a:defRPr>
            </a:lvl8pPr>
            <a:lvl9pPr indent="-381000" lvl="8" marL="4114800" marR="0" rtl="0" algn="l">
              <a:spcBef>
                <a:spcPts val="2100"/>
              </a:spcBef>
              <a:spcAft>
                <a:spcPts val="2100"/>
              </a:spcAft>
              <a:buClr>
                <a:srgbClr val="A8CBE9"/>
              </a:buClr>
              <a:buSzPts val="2400"/>
              <a:buFont typeface="Libre Baskerville"/>
              <a:buChar char="•"/>
              <a:defRPr b="0" i="0" sz="24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8"/>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p9"/>
          <p:cNvPicPr preferRelativeResize="0"/>
          <p:nvPr/>
        </p:nvPicPr>
        <p:blipFill rotWithShape="1">
          <a:blip r:embed="rId2">
            <a:alphaModFix/>
          </a:blip>
          <a:srcRect b="0" l="0" r="0" t="0"/>
          <a:stretch/>
        </p:blipFill>
        <p:spPr>
          <a:xfrm>
            <a:off x="0" y="5397425"/>
            <a:ext cx="1739989" cy="1460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5" name="Shape 75"/>
        <p:cNvGrpSpPr/>
        <p:nvPr/>
      </p:nvGrpSpPr>
      <p:grpSpPr>
        <a:xfrm>
          <a:off x="0" y="0"/>
          <a:ext cx="0" cy="0"/>
          <a:chOff x="0" y="0"/>
          <a:chExt cx="0" cy="0"/>
        </a:xfrm>
      </p:grpSpPr>
      <p:sp>
        <p:nvSpPr>
          <p:cNvPr id="76" name="Google Shape;76;p11"/>
          <p:cNvSpPr txBox="1"/>
          <p:nvPr>
            <p:ph type="ctrTitle"/>
          </p:nvPr>
        </p:nvSpPr>
        <p:spPr>
          <a:xfrm>
            <a:off x="1524000" y="1122363"/>
            <a:ext cx="9144000" cy="2387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7" name="Google Shape;77;p11"/>
          <p:cNvSpPr txBox="1"/>
          <p:nvPr>
            <p:ph idx="1" type="subTitle"/>
          </p:nvPr>
        </p:nvSpPr>
        <p:spPr>
          <a:xfrm>
            <a:off x="1524000" y="3602038"/>
            <a:ext cx="9144000" cy="1655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78" name="Google Shape;78;p1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11"/>
          <p:cNvPicPr preferRelativeResize="0"/>
          <p:nvPr/>
        </p:nvPicPr>
        <p:blipFill rotWithShape="1">
          <a:blip r:embed="rId2">
            <a:alphaModFix/>
          </a:blip>
          <a:srcRect b="0" l="0" r="0" t="0"/>
          <a:stretch/>
        </p:blipFill>
        <p:spPr>
          <a:xfrm>
            <a:off x="0" y="5397425"/>
            <a:ext cx="1740000" cy="1460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theme" Target="../theme/theme6.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4.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theme" Target="../theme/theme5.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
        <p:nvSpPr>
          <p:cNvPr id="70" name="Google Shape;70;p10"/>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Raleway"/>
              <a:buNone/>
              <a:defRPr b="1" i="0" sz="4400" u="none" cap="none" strike="noStrike">
                <a:solidFill>
                  <a:schemeClr val="dk1"/>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1" name="Google Shape;71;p10"/>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Raleway"/>
              <a:buChar char="•"/>
              <a:defRPr i="0" sz="2800" u="none" cap="none" strike="noStrike">
                <a:solidFill>
                  <a:schemeClr val="dk1"/>
                </a:solidFill>
                <a:latin typeface="Raleway"/>
                <a:ea typeface="Raleway"/>
                <a:cs typeface="Raleway"/>
                <a:sym typeface="Raleway"/>
              </a:defRPr>
            </a:lvl1pPr>
            <a:lvl2pPr indent="-381000" lvl="1" marL="914400" marR="0" rtl="0" algn="l">
              <a:lnSpc>
                <a:spcPct val="90000"/>
              </a:lnSpc>
              <a:spcBef>
                <a:spcPts val="500"/>
              </a:spcBef>
              <a:spcAft>
                <a:spcPts val="0"/>
              </a:spcAft>
              <a:buClr>
                <a:schemeClr val="dk1"/>
              </a:buClr>
              <a:buSzPts val="2400"/>
              <a:buFont typeface="Raleway"/>
              <a:buChar char="•"/>
              <a:defRPr i="0" sz="2400" u="none" cap="none" strike="noStrike">
                <a:solidFill>
                  <a:schemeClr val="dk1"/>
                </a:solidFill>
                <a:latin typeface="Raleway"/>
                <a:ea typeface="Raleway"/>
                <a:cs typeface="Raleway"/>
                <a:sym typeface="Raleway"/>
              </a:defRPr>
            </a:lvl2pPr>
            <a:lvl3pPr indent="-355600" lvl="2" marL="1371600" marR="0" rtl="0" algn="l">
              <a:lnSpc>
                <a:spcPct val="90000"/>
              </a:lnSpc>
              <a:spcBef>
                <a:spcPts val="500"/>
              </a:spcBef>
              <a:spcAft>
                <a:spcPts val="0"/>
              </a:spcAft>
              <a:buClr>
                <a:schemeClr val="dk1"/>
              </a:buClr>
              <a:buSzPts val="2000"/>
              <a:buFont typeface="Raleway"/>
              <a:buChar char="•"/>
              <a:defRPr i="0" sz="2000" u="none" cap="none" strike="noStrike">
                <a:solidFill>
                  <a:schemeClr val="dk1"/>
                </a:solidFill>
                <a:latin typeface="Raleway"/>
                <a:ea typeface="Raleway"/>
                <a:cs typeface="Raleway"/>
                <a:sym typeface="Raleway"/>
              </a:defRPr>
            </a:lvl3pPr>
            <a:lvl4pPr indent="-342900" lvl="3" marL="18288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4pPr>
            <a:lvl5pPr indent="-342900" lvl="4" marL="22860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5pPr>
            <a:lvl6pPr indent="-342900" lvl="5" marL="27432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6pPr>
            <a:lvl7pPr indent="-342900" lvl="6" marL="32004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7pPr>
            <a:lvl8pPr indent="-342900" lvl="7" marL="36576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8pPr>
            <a:lvl9pPr indent="-342900" lvl="8" marL="4114800" marR="0" rtl="0" algn="l">
              <a:lnSpc>
                <a:spcPct val="90000"/>
              </a:lnSpc>
              <a:spcBef>
                <a:spcPts val="500"/>
              </a:spcBef>
              <a:spcAft>
                <a:spcPts val="0"/>
              </a:spcAft>
              <a:buClr>
                <a:schemeClr val="dk1"/>
              </a:buClr>
              <a:buSzPts val="1800"/>
              <a:buFont typeface="Raleway"/>
              <a:buChar char="•"/>
              <a:defRPr i="0" sz="1800" u="none" cap="none" strike="noStrike">
                <a:solidFill>
                  <a:schemeClr val="dk1"/>
                </a:solidFill>
                <a:latin typeface="Raleway"/>
                <a:ea typeface="Raleway"/>
                <a:cs typeface="Raleway"/>
                <a:sym typeface="Raleway"/>
              </a:defRPr>
            </a:lvl9pPr>
          </a:lstStyle>
          <a:p/>
        </p:txBody>
      </p:sp>
      <p:sp>
        <p:nvSpPr>
          <p:cNvPr id="72" name="Google Shape;72;p1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35" name="Google Shape;135;p1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36" name="Google Shape;136;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86" name="Google Shape;186;p3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87" name="Google Shape;187;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5" name="Shape 235"/>
        <p:cNvGrpSpPr/>
        <p:nvPr/>
      </p:nvGrpSpPr>
      <p:grpSpPr>
        <a:xfrm>
          <a:off x="0" y="0"/>
          <a:ext cx="0" cy="0"/>
          <a:chOff x="0" y="0"/>
          <a:chExt cx="0" cy="0"/>
        </a:xfrm>
      </p:grpSpPr>
      <p:sp>
        <p:nvSpPr>
          <p:cNvPr id="236" name="Google Shape;236;p4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7" name="Google Shape;237;p45"/>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45"/>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9" name="Google Shape;239;p4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0" name="Google Shape;240;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299" name="Shape 299"/>
        <p:cNvGrpSpPr/>
        <p:nvPr/>
      </p:nvGrpSpPr>
      <p:grpSpPr>
        <a:xfrm>
          <a:off x="0" y="0"/>
          <a:ext cx="0" cy="0"/>
          <a:chOff x="0" y="0"/>
          <a:chExt cx="0" cy="0"/>
        </a:xfrm>
      </p:grpSpPr>
      <p:sp>
        <p:nvSpPr>
          <p:cNvPr id="300" name="Google Shape;300;p54"/>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301" name="Google Shape;301;p54"/>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rtl="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rtl="0">
              <a:lnSpc>
                <a:spcPct val="115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302" name="Google Shape;302;p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latin typeface="Open Sans"/>
                <a:ea typeface="Open Sans"/>
                <a:cs typeface="Open Sans"/>
                <a:sym typeface="Open Sans"/>
              </a:defRPr>
            </a:lvl1pPr>
            <a:lvl2pPr lvl="1" rtl="0" algn="r">
              <a:buNone/>
              <a:defRPr sz="1300">
                <a:solidFill>
                  <a:schemeClr val="dk2"/>
                </a:solidFill>
                <a:latin typeface="Open Sans"/>
                <a:ea typeface="Open Sans"/>
                <a:cs typeface="Open Sans"/>
                <a:sym typeface="Open Sans"/>
              </a:defRPr>
            </a:lvl2pPr>
            <a:lvl3pPr lvl="2" rtl="0" algn="r">
              <a:buNone/>
              <a:defRPr sz="1300">
                <a:solidFill>
                  <a:schemeClr val="dk2"/>
                </a:solidFill>
                <a:latin typeface="Open Sans"/>
                <a:ea typeface="Open Sans"/>
                <a:cs typeface="Open Sans"/>
                <a:sym typeface="Open Sans"/>
              </a:defRPr>
            </a:lvl3pPr>
            <a:lvl4pPr lvl="3" rtl="0" algn="r">
              <a:buNone/>
              <a:defRPr sz="1300">
                <a:solidFill>
                  <a:schemeClr val="dk2"/>
                </a:solidFill>
                <a:latin typeface="Open Sans"/>
                <a:ea typeface="Open Sans"/>
                <a:cs typeface="Open Sans"/>
                <a:sym typeface="Open Sans"/>
              </a:defRPr>
            </a:lvl4pPr>
            <a:lvl5pPr lvl="4" rtl="0" algn="r">
              <a:buNone/>
              <a:defRPr sz="1300">
                <a:solidFill>
                  <a:schemeClr val="dk2"/>
                </a:solidFill>
                <a:latin typeface="Open Sans"/>
                <a:ea typeface="Open Sans"/>
                <a:cs typeface="Open Sans"/>
                <a:sym typeface="Open Sans"/>
              </a:defRPr>
            </a:lvl5pPr>
            <a:lvl6pPr lvl="5" rtl="0" algn="r">
              <a:buNone/>
              <a:defRPr sz="1300">
                <a:solidFill>
                  <a:schemeClr val="dk2"/>
                </a:solidFill>
                <a:latin typeface="Open Sans"/>
                <a:ea typeface="Open Sans"/>
                <a:cs typeface="Open Sans"/>
                <a:sym typeface="Open Sans"/>
              </a:defRPr>
            </a:lvl6pPr>
            <a:lvl7pPr lvl="6" rtl="0" algn="r">
              <a:buNone/>
              <a:defRPr sz="1300">
                <a:solidFill>
                  <a:schemeClr val="dk2"/>
                </a:solidFill>
                <a:latin typeface="Open Sans"/>
                <a:ea typeface="Open Sans"/>
                <a:cs typeface="Open Sans"/>
                <a:sym typeface="Open Sans"/>
              </a:defRPr>
            </a:lvl7pPr>
            <a:lvl8pPr lvl="7" rtl="0" algn="r">
              <a:buNone/>
              <a:defRPr sz="1300">
                <a:solidFill>
                  <a:schemeClr val="dk2"/>
                </a:solidFill>
                <a:latin typeface="Open Sans"/>
                <a:ea typeface="Open Sans"/>
                <a:cs typeface="Open Sans"/>
                <a:sym typeface="Open Sans"/>
              </a:defRPr>
            </a:lvl8pPr>
            <a:lvl9pPr lvl="8" rtl="0"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1.xml"/><Relationship Id="rId3" Type="http://schemas.openxmlformats.org/officeDocument/2006/relationships/image" Target="../media/image3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3.xml"/><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0.xml"/><Relationship Id="rId3"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1.xml"/><Relationship Id="rId3"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2.xml"/><Relationship Id="rId3"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3.xml"/><Relationship Id="rId3"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5.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bit.ly/2Xpy0N2"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7.xml"/><Relationship Id="rId3" Type="http://schemas.openxmlformats.org/officeDocument/2006/relationships/hyperlink" Target="http://www.youtube.com/watch?v=7hFAv8z8xmw" TargetMode="External"/><Relationship Id="rId4" Type="http://schemas.openxmlformats.org/officeDocument/2006/relationships/image" Target="../media/image42.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9.png"/><Relationship Id="rId5"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7.xml"/><Relationship Id="rId3" Type="http://schemas.openxmlformats.org/officeDocument/2006/relationships/image" Target="../media/image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5.xml"/><Relationship Id="rId3" Type="http://schemas.openxmlformats.org/officeDocument/2006/relationships/image" Target="../media/image1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6.xml"/><Relationship Id="rId3" Type="http://schemas.openxmlformats.org/officeDocument/2006/relationships/image" Target="../media/image4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7.xml"/><Relationship Id="rId3" Type="http://schemas.openxmlformats.org/officeDocument/2006/relationships/image" Target="../media/image4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8.xml"/><Relationship Id="rId3" Type="http://schemas.openxmlformats.org/officeDocument/2006/relationships/image" Target="../media/image5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9.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0.xml"/><Relationship Id="rId3" Type="http://schemas.openxmlformats.org/officeDocument/2006/relationships/image" Target="../media/image4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3.xml"/><Relationship Id="rId3" Type="http://schemas.openxmlformats.org/officeDocument/2006/relationships/image" Target="../media/image4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4.xml"/><Relationship Id="rId3" Type="http://schemas.openxmlformats.org/officeDocument/2006/relationships/hyperlink" Target="https://scratch.mit.edu"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5.xml"/><Relationship Id="rId3" Type="http://schemas.openxmlformats.org/officeDocument/2006/relationships/hyperlink" Target="http://www.youtube.com/watch?v=gxc9RCMvky0" TargetMode="External"/><Relationship Id="rId4" Type="http://schemas.openxmlformats.org/officeDocument/2006/relationships/image" Target="../media/image47.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6.xml"/><Relationship Id="rId3" Type="http://schemas.openxmlformats.org/officeDocument/2006/relationships/hyperlink" Target="https://scratch.mit.edu/projects/230681049/" TargetMode="External"/><Relationship Id="rId4" Type="http://schemas.openxmlformats.org/officeDocument/2006/relationships/image" Target="../media/image4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0.xml"/><Relationship Id="rId3" Type="http://schemas.openxmlformats.org/officeDocument/2006/relationships/image" Target="../media/image4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1.xml"/><Relationship Id="rId3" Type="http://schemas.openxmlformats.org/officeDocument/2006/relationships/image" Target="../media/image4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3.xml"/><Relationship Id="rId3" Type="http://schemas.openxmlformats.org/officeDocument/2006/relationships/image" Target="../media/image5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6.xml"/><Relationship Id="rId3" Type="http://schemas.openxmlformats.org/officeDocument/2006/relationships/image" Target="../media/image5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1.xml"/><Relationship Id="rId3" Type="http://schemas.openxmlformats.org/officeDocument/2006/relationships/hyperlink" Target="http://bit.ly/328iNOM"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8.xml"/><Relationship Id="rId3" Type="http://schemas.openxmlformats.org/officeDocument/2006/relationships/image" Target="../media/image4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scratch.mit.edu/" TargetMode="External"/><Relationship Id="rId4"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2.xml"/><Relationship Id="rId3" Type="http://schemas.openxmlformats.org/officeDocument/2006/relationships/hyperlink" Target="https://drive.google.com/open?id=1DUd6m56MYOetxKod9aiHJ7rCgjHNUujj" TargetMode="External"/><Relationship Id="rId4" Type="http://schemas.openxmlformats.org/officeDocument/2006/relationships/hyperlink" Target="https://scratch.mit.edu/projects/227511320/"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scratch.mit.edu/projects/162275313/"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scratch.mit.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http://bit.ly/BYTEC1"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bit.ly/2GL3Qqj"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scratch.mit.edu/projects/31924528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hyperlink" Target="https://scratch.mit.edu"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hyperlink" Target="https://scratch.mit.edu/projects/227504750/" TargetMode="External"/><Relationship Id="rId4" Type="http://schemas.openxmlformats.org/officeDocument/2006/relationships/image" Target="../media/image1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hyperlink" Target="https://scratch.mit.edu/projects/227505753/" TargetMode="External"/><Relationship Id="rId4" Type="http://schemas.openxmlformats.org/officeDocument/2006/relationships/image" Target="../media/image27.png"/><Relationship Id="rId5"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38.png"/><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23.png"/><Relationship Id="rId4"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hyperlink" Target="http://bit.ly/2Hma8Na"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7.xml"/><Relationship Id="rId3" Type="http://schemas.openxmlformats.org/officeDocument/2006/relationships/hyperlink" Target="http://www.youtube.com/watch?v=lyrjuZOeOuo" TargetMode="External"/><Relationship Id="rId4" Type="http://schemas.openxmlformats.org/officeDocument/2006/relationships/image" Target="../media/image3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8.xml"/><Relationship Id="rId3"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67"/>
          <p:cNvPicPr preferRelativeResize="0"/>
          <p:nvPr/>
        </p:nvPicPr>
        <p:blipFill>
          <a:blip r:embed="rId3">
            <a:alphaModFix/>
          </a:blip>
          <a:stretch>
            <a:fillRect/>
          </a:stretch>
        </p:blipFill>
        <p:spPr>
          <a:xfrm rot="754618">
            <a:off x="-428058" y="3776130"/>
            <a:ext cx="3777617" cy="3103670"/>
          </a:xfrm>
          <a:prstGeom prst="rect">
            <a:avLst/>
          </a:prstGeom>
          <a:noFill/>
          <a:ln>
            <a:noFill/>
          </a:ln>
        </p:spPr>
      </p:pic>
      <p:pic>
        <p:nvPicPr>
          <p:cNvPr id="367" name="Google Shape;367;p67"/>
          <p:cNvPicPr preferRelativeResize="0"/>
          <p:nvPr/>
        </p:nvPicPr>
        <p:blipFill>
          <a:blip r:embed="rId4">
            <a:alphaModFix/>
          </a:blip>
          <a:stretch>
            <a:fillRect/>
          </a:stretch>
        </p:blipFill>
        <p:spPr>
          <a:xfrm>
            <a:off x="0" y="1"/>
            <a:ext cx="12192000" cy="2485748"/>
          </a:xfrm>
          <a:prstGeom prst="rect">
            <a:avLst/>
          </a:prstGeom>
          <a:noFill/>
          <a:ln>
            <a:noFill/>
          </a:ln>
        </p:spPr>
      </p:pic>
      <p:sp>
        <p:nvSpPr>
          <p:cNvPr id="368" name="Google Shape;368;p67"/>
          <p:cNvSpPr txBox="1"/>
          <p:nvPr/>
        </p:nvSpPr>
        <p:spPr>
          <a:xfrm>
            <a:off x="4057475" y="1805450"/>
            <a:ext cx="7762200" cy="476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US" sz="3000">
                <a:solidFill>
                  <a:srgbClr val="62B5E5"/>
                </a:solidFill>
                <a:latin typeface="Raleway"/>
                <a:ea typeface="Raleway"/>
                <a:cs typeface="Raleway"/>
                <a:sym typeface="Raleway"/>
              </a:rPr>
              <a:t>July </a:t>
            </a:r>
            <a:r>
              <a:rPr b="1" lang="en-US" sz="3000">
                <a:solidFill>
                  <a:srgbClr val="62B5E5"/>
                </a:solidFill>
                <a:highlight>
                  <a:srgbClr val="FFFF00"/>
                </a:highlight>
                <a:latin typeface="Raleway"/>
                <a:ea typeface="Raleway"/>
                <a:cs typeface="Raleway"/>
                <a:sym typeface="Raleway"/>
              </a:rPr>
              <a:t>8 - 12 (* location*)</a:t>
            </a:r>
            <a:r>
              <a:rPr b="1" lang="en-US" sz="3000">
                <a:solidFill>
                  <a:srgbClr val="62B5E5"/>
                </a:solidFill>
                <a:latin typeface="Raleway"/>
                <a:ea typeface="Raleway"/>
                <a:cs typeface="Raleway"/>
                <a:sym typeface="Raleway"/>
              </a:rPr>
              <a:t>, 2019</a:t>
            </a:r>
            <a:endParaRPr b="1" sz="3000">
              <a:solidFill>
                <a:srgbClr val="62B5E5"/>
              </a:solidFill>
              <a:latin typeface="Raleway"/>
              <a:ea typeface="Raleway"/>
              <a:cs typeface="Raleway"/>
              <a:sym typeface="Raleway"/>
            </a:endParaRPr>
          </a:p>
          <a:p>
            <a:pPr indent="0" lvl="0" marL="0" rtl="0" algn="l">
              <a:lnSpc>
                <a:spcPct val="115000"/>
              </a:lnSpc>
              <a:spcBef>
                <a:spcPts val="0"/>
              </a:spcBef>
              <a:spcAft>
                <a:spcPts val="0"/>
              </a:spcAft>
              <a:buNone/>
            </a:pPr>
            <a:r>
              <a:t/>
            </a:r>
            <a:endParaRPr b="1" sz="3000">
              <a:solidFill>
                <a:srgbClr val="62B5E5"/>
              </a:solidFill>
              <a:latin typeface="Raleway"/>
              <a:ea typeface="Raleway"/>
              <a:cs typeface="Raleway"/>
              <a:sym typeface="Raleway"/>
            </a:endParaRPr>
          </a:p>
          <a:p>
            <a:pPr indent="-381000" lvl="0" marL="457200" rtl="0" algn="l">
              <a:lnSpc>
                <a:spcPct val="115000"/>
              </a:lnSpc>
              <a:spcBef>
                <a:spcPts val="0"/>
              </a:spcBef>
              <a:spcAft>
                <a:spcPts val="0"/>
              </a:spcAft>
              <a:buSzPts val="2400"/>
              <a:buChar char="●"/>
            </a:pPr>
            <a:r>
              <a:rPr b="1" lang="en-US" sz="2400"/>
              <a:t>Agenda</a:t>
            </a:r>
            <a:r>
              <a:rPr lang="en-US" sz="2400"/>
              <a:t>: </a:t>
            </a:r>
            <a:r>
              <a:rPr b="1" lang="en-US" sz="2400"/>
              <a:t>(*</a:t>
            </a:r>
            <a:r>
              <a:rPr b="1" lang="en-US" sz="2400">
                <a:highlight>
                  <a:srgbClr val="FFFF00"/>
                </a:highlight>
              </a:rPr>
              <a:t>LINK</a:t>
            </a:r>
            <a:r>
              <a:rPr b="1" lang="en-US" sz="2400"/>
              <a:t>*)</a:t>
            </a:r>
            <a:endParaRPr b="1" sz="2400"/>
          </a:p>
          <a:p>
            <a:pPr indent="0" lvl="0" marL="0" rtl="0" algn="l">
              <a:lnSpc>
                <a:spcPct val="115000"/>
              </a:lnSpc>
              <a:spcBef>
                <a:spcPts val="0"/>
              </a:spcBef>
              <a:spcAft>
                <a:spcPts val="0"/>
              </a:spcAft>
              <a:buNone/>
            </a:pPr>
            <a:r>
              <a:t/>
            </a:r>
            <a:endParaRPr b="1" sz="2400"/>
          </a:p>
          <a:p>
            <a:pPr indent="-381000" lvl="0" marL="457200" rtl="0" algn="l">
              <a:lnSpc>
                <a:spcPct val="115000"/>
              </a:lnSpc>
              <a:spcBef>
                <a:spcPts val="0"/>
              </a:spcBef>
              <a:spcAft>
                <a:spcPts val="0"/>
              </a:spcAft>
              <a:buSzPts val="2400"/>
              <a:buChar char="●"/>
            </a:pPr>
            <a:r>
              <a:rPr b="1" lang="en-US" sz="2400">
                <a:highlight>
                  <a:srgbClr val="FFFF00"/>
                </a:highlight>
              </a:rPr>
              <a:t>Add → FACILITATOR &amp; Apprentice EMAILs  @CODEVIRGINIA.ORG</a:t>
            </a:r>
            <a:endParaRPr b="1" sz="2400">
              <a:highlight>
                <a:srgbClr val="FFFF00"/>
              </a:highlight>
            </a:endParaRPr>
          </a:p>
          <a:p>
            <a:pPr indent="0" lvl="0" marL="0" rtl="0" algn="l">
              <a:lnSpc>
                <a:spcPct val="115000"/>
              </a:lnSpc>
              <a:spcBef>
                <a:spcPts val="0"/>
              </a:spcBef>
              <a:spcAft>
                <a:spcPts val="0"/>
              </a:spcAft>
              <a:buNone/>
            </a:pPr>
            <a:r>
              <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6"/>
          <p:cNvSpPr txBox="1"/>
          <p:nvPr>
            <p:ph type="ctrTitle"/>
          </p:nvPr>
        </p:nvSpPr>
        <p:spPr>
          <a:xfrm>
            <a:off x="1524000" y="217716"/>
            <a:ext cx="9144000" cy="3033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i="0" lang="en-US" sz="8800" u="none" cap="none" strike="noStrike">
                <a:solidFill>
                  <a:schemeClr val="dk1"/>
                </a:solidFill>
                <a:latin typeface="Calibri"/>
                <a:ea typeface="Calibri"/>
                <a:cs typeface="Calibri"/>
                <a:sym typeface="Calibri"/>
              </a:rPr>
              <a:t>What is </a:t>
            </a:r>
            <a:br>
              <a:rPr b="1" i="1" lang="en-US" sz="8800" u="none" cap="none" strike="noStrike">
                <a:solidFill>
                  <a:schemeClr val="dk1"/>
                </a:solidFill>
                <a:latin typeface="Calibri"/>
                <a:ea typeface="Calibri"/>
                <a:cs typeface="Calibri"/>
                <a:sym typeface="Calibri"/>
              </a:rPr>
            </a:br>
            <a:r>
              <a:rPr b="1" i="1" lang="en-US" sz="8800" u="none" cap="none" strike="noStrike">
                <a:solidFill>
                  <a:schemeClr val="dk1"/>
                </a:solidFill>
                <a:latin typeface="Calibri"/>
                <a:ea typeface="Calibri"/>
                <a:cs typeface="Calibri"/>
                <a:sym typeface="Calibri"/>
              </a:rPr>
              <a:t>Computer Science?</a:t>
            </a:r>
            <a:endParaRPr b="1" i="0" sz="8800" u="none" cap="none" strike="noStrike">
              <a:solidFill>
                <a:schemeClr val="dk1"/>
              </a:solidFill>
              <a:latin typeface="Calibri"/>
              <a:ea typeface="Calibri"/>
              <a:cs typeface="Calibri"/>
              <a:sym typeface="Calibri"/>
            </a:endParaRPr>
          </a:p>
        </p:txBody>
      </p:sp>
      <p:pic>
        <p:nvPicPr>
          <p:cNvPr id="424" name="Google Shape;424;p76"/>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425" name="Google Shape;425;p76"/>
          <p:cNvSpPr txBox="1"/>
          <p:nvPr>
            <p:ph idx="1" type="subTitle"/>
          </p:nvPr>
        </p:nvSpPr>
        <p:spPr>
          <a:xfrm>
            <a:off x="1524000" y="3616960"/>
            <a:ext cx="9144000" cy="1640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1" lang="en-US" sz="4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6" name="Shape 1016"/>
        <p:cNvGrpSpPr/>
        <p:nvPr/>
      </p:nvGrpSpPr>
      <p:grpSpPr>
        <a:xfrm>
          <a:off x="0" y="0"/>
          <a:ext cx="0" cy="0"/>
          <a:chOff x="0" y="0"/>
          <a:chExt cx="0" cy="0"/>
        </a:xfrm>
      </p:grpSpPr>
      <p:pic>
        <p:nvPicPr>
          <p:cNvPr id="1017" name="Google Shape;1017;p166"/>
          <p:cNvPicPr preferRelativeResize="0"/>
          <p:nvPr/>
        </p:nvPicPr>
        <p:blipFill>
          <a:blip r:embed="rId3">
            <a:alphaModFix/>
          </a:blip>
          <a:stretch>
            <a:fillRect/>
          </a:stretch>
        </p:blipFill>
        <p:spPr>
          <a:xfrm>
            <a:off x="0" y="0"/>
            <a:ext cx="12191998" cy="686286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1" name="Shape 1021"/>
        <p:cNvGrpSpPr/>
        <p:nvPr/>
      </p:nvGrpSpPr>
      <p:grpSpPr>
        <a:xfrm>
          <a:off x="0" y="0"/>
          <a:ext cx="0" cy="0"/>
          <a:chOff x="0" y="0"/>
          <a:chExt cx="0" cy="0"/>
        </a:xfrm>
      </p:grpSpPr>
      <p:pic>
        <p:nvPicPr>
          <p:cNvPr id="1022" name="Google Shape;1022;p167"/>
          <p:cNvPicPr preferRelativeResize="0"/>
          <p:nvPr/>
        </p:nvPicPr>
        <p:blipFill>
          <a:blip r:embed="rId3">
            <a:alphaModFix/>
          </a:blip>
          <a:stretch>
            <a:fillRect/>
          </a:stretch>
        </p:blipFill>
        <p:spPr>
          <a:xfrm>
            <a:off x="0" y="0"/>
            <a:ext cx="12183359" cy="68580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6" name="Shape 1026"/>
        <p:cNvGrpSpPr/>
        <p:nvPr/>
      </p:nvGrpSpPr>
      <p:grpSpPr>
        <a:xfrm>
          <a:off x="0" y="0"/>
          <a:ext cx="0" cy="0"/>
          <a:chOff x="0" y="0"/>
          <a:chExt cx="0" cy="0"/>
        </a:xfrm>
      </p:grpSpPr>
      <p:pic>
        <p:nvPicPr>
          <p:cNvPr id="1027" name="Google Shape;1027;p168"/>
          <p:cNvPicPr preferRelativeResize="0"/>
          <p:nvPr/>
        </p:nvPicPr>
        <p:blipFill>
          <a:blip r:embed="rId3">
            <a:alphaModFix/>
          </a:blip>
          <a:stretch>
            <a:fillRect/>
          </a:stretch>
        </p:blipFill>
        <p:spPr>
          <a:xfrm>
            <a:off x="0" y="0"/>
            <a:ext cx="12191998" cy="686286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1" name="Shape 1031"/>
        <p:cNvGrpSpPr/>
        <p:nvPr/>
      </p:nvGrpSpPr>
      <p:grpSpPr>
        <a:xfrm>
          <a:off x="0" y="0"/>
          <a:ext cx="0" cy="0"/>
          <a:chOff x="0" y="0"/>
          <a:chExt cx="0" cy="0"/>
        </a:xfrm>
      </p:grpSpPr>
      <p:pic>
        <p:nvPicPr>
          <p:cNvPr id="1032" name="Google Shape;1032;p169"/>
          <p:cNvPicPr preferRelativeResize="0"/>
          <p:nvPr/>
        </p:nvPicPr>
        <p:blipFill>
          <a:blip r:embed="rId3">
            <a:alphaModFix/>
          </a:blip>
          <a:stretch>
            <a:fillRect/>
          </a:stretch>
        </p:blipFill>
        <p:spPr>
          <a:xfrm>
            <a:off x="0" y="0"/>
            <a:ext cx="12191998" cy="686286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70"/>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Lunch!</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7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Is the Digital Native Real?</a:t>
            </a:r>
            <a:endParaRPr>
              <a:latin typeface="Raleway"/>
              <a:ea typeface="Raleway"/>
              <a:cs typeface="Raleway"/>
              <a:sym typeface="Raleway"/>
            </a:endParaRPr>
          </a:p>
        </p:txBody>
      </p:sp>
      <p:sp>
        <p:nvSpPr>
          <p:cNvPr id="1043" name="Google Shape;1043;p171"/>
          <p:cNvSpPr txBox="1"/>
          <p:nvPr>
            <p:ph idx="1" type="body"/>
          </p:nvPr>
        </p:nvSpPr>
        <p:spPr>
          <a:xfrm>
            <a:off x="2899047" y="1825625"/>
            <a:ext cx="6393900" cy="4351200"/>
          </a:xfrm>
          <a:prstGeom prst="rect">
            <a:avLst/>
          </a:prstGeom>
        </p:spPr>
        <p:txBody>
          <a:bodyPr anchorCtr="0" anchor="ctr" bIns="91425" lIns="91425" spcFirstLastPara="1" rIns="91425" wrap="square" tIns="91425">
            <a:noAutofit/>
          </a:bodyPr>
          <a:lstStyle/>
          <a:p>
            <a:pPr indent="-50800" lvl="0" marL="228600" rtl="0" algn="ctr">
              <a:spcBef>
                <a:spcPts val="1000"/>
              </a:spcBef>
              <a:spcAft>
                <a:spcPts val="0"/>
              </a:spcAft>
              <a:buNone/>
            </a:pPr>
            <a:r>
              <a:rPr lang="en-US" sz="4000"/>
              <a:t>As a table - Draw the digital native on poster paper</a:t>
            </a:r>
            <a:r>
              <a:rPr lang="en-US"/>
              <a:t> </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172"/>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Computer Science </a:t>
            </a:r>
            <a:endParaRPr>
              <a:latin typeface="Raleway"/>
              <a:ea typeface="Raleway"/>
              <a:cs typeface="Raleway"/>
              <a:sym typeface="Raleway"/>
            </a:endParaRPr>
          </a:p>
        </p:txBody>
      </p:sp>
      <p:sp>
        <p:nvSpPr>
          <p:cNvPr id="1049" name="Google Shape;1049;p172"/>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200">
                <a:latin typeface="Raleway"/>
                <a:ea typeface="Raleway"/>
                <a:cs typeface="Raleway"/>
                <a:sym typeface="Raleway"/>
              </a:rPr>
              <a:t>Why Integration</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Group discussion</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challenges??</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73"/>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Computer Science </a:t>
            </a:r>
            <a:endParaRPr>
              <a:latin typeface="Raleway"/>
              <a:ea typeface="Raleway"/>
              <a:cs typeface="Raleway"/>
              <a:sym typeface="Raleway"/>
            </a:endParaRPr>
          </a:p>
        </p:txBody>
      </p:sp>
      <p:sp>
        <p:nvSpPr>
          <p:cNvPr id="1055" name="Google Shape;1055;p173"/>
          <p:cNvSpPr txBox="1"/>
          <p:nvPr>
            <p:ph idx="1" type="body"/>
          </p:nvPr>
        </p:nvSpPr>
        <p:spPr>
          <a:xfrm>
            <a:off x="1635975" y="1210225"/>
            <a:ext cx="10042800" cy="49947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200">
                <a:latin typeface="Raleway"/>
                <a:ea typeface="Raleway"/>
                <a:cs typeface="Raleway"/>
                <a:sym typeface="Raleway"/>
              </a:rPr>
              <a:t>Computer Science and Computational Thinking</a:t>
            </a:r>
            <a:r>
              <a:rPr lang="en-US" sz="4800">
                <a:latin typeface="Raleway"/>
                <a:ea typeface="Raleway"/>
                <a:cs typeface="Raleway"/>
                <a:sym typeface="Raleway"/>
              </a:rPr>
              <a:t> </a:t>
            </a:r>
            <a:endParaRPr sz="4800">
              <a:latin typeface="Raleway"/>
              <a:ea typeface="Raleway"/>
              <a:cs typeface="Raleway"/>
              <a:sym typeface="Raleway"/>
            </a:endParaRPr>
          </a:p>
          <a:p>
            <a:pPr indent="-50800" lvl="0" marL="228600" rtl="0" algn="l">
              <a:spcBef>
                <a:spcPts val="1000"/>
              </a:spcBef>
              <a:spcAft>
                <a:spcPts val="0"/>
              </a:spcAft>
              <a:buNone/>
            </a:pPr>
            <a:r>
              <a:t/>
            </a:r>
            <a:endParaRPr sz="1200">
              <a:latin typeface="Raleway"/>
              <a:ea typeface="Raleway"/>
              <a:cs typeface="Raleway"/>
              <a:sym typeface="Raleway"/>
            </a:endParaRPr>
          </a:p>
          <a:p>
            <a:pPr indent="-50800" lvl="0" marL="228600" rtl="0" algn="l">
              <a:spcBef>
                <a:spcPts val="1000"/>
              </a:spcBef>
              <a:spcAft>
                <a:spcPts val="0"/>
              </a:spcAft>
              <a:buNone/>
            </a:pPr>
            <a:r>
              <a:rPr b="1" lang="en-US" sz="2400">
                <a:solidFill>
                  <a:srgbClr val="0091EA"/>
                </a:solidFill>
                <a:latin typeface="Raleway"/>
                <a:ea typeface="Raleway"/>
                <a:cs typeface="Raleway"/>
                <a:sym typeface="Raleway"/>
              </a:rPr>
              <a:t>Deeply connected </a:t>
            </a:r>
            <a:endParaRPr b="1" sz="2400">
              <a:solidFill>
                <a:srgbClr val="0091EA"/>
              </a:solidFill>
              <a:latin typeface="Raleway"/>
              <a:ea typeface="Raleway"/>
              <a:cs typeface="Raleway"/>
              <a:sym typeface="Raleway"/>
            </a:endParaRPr>
          </a:p>
          <a:p>
            <a:pPr indent="-50800" lvl="0" marL="228600" rtl="0" algn="l">
              <a:spcBef>
                <a:spcPts val="1000"/>
              </a:spcBef>
              <a:spcAft>
                <a:spcPts val="0"/>
              </a:spcAft>
              <a:buNone/>
            </a:pPr>
            <a:r>
              <a:t/>
            </a:r>
            <a:endParaRPr b="1" sz="2400">
              <a:solidFill>
                <a:srgbClr val="0091EA"/>
              </a:solidFill>
              <a:latin typeface="Raleway"/>
              <a:ea typeface="Raleway"/>
              <a:cs typeface="Raleway"/>
              <a:sym typeface="Raleway"/>
            </a:endParaRPr>
          </a:p>
          <a:p>
            <a:pPr indent="-50800" lvl="0" marL="228600" rtl="0" algn="l">
              <a:spcBef>
                <a:spcPts val="1000"/>
              </a:spcBef>
              <a:spcAft>
                <a:spcPts val="0"/>
              </a:spcAft>
              <a:buNone/>
            </a:pPr>
            <a:r>
              <a:rPr lang="en-US" sz="2400">
                <a:latin typeface="Raleway"/>
                <a:ea typeface="Raleway"/>
                <a:cs typeface="Raleway"/>
                <a:sym typeface="Raleway"/>
              </a:rPr>
              <a:t>Computational Thinking - thinking skills that when applied to real world problems create a solution that can be carried out by humans or machines.</a:t>
            </a:r>
            <a:endParaRPr sz="2400">
              <a:latin typeface="Raleway"/>
              <a:ea typeface="Raleway"/>
              <a:cs typeface="Raleway"/>
              <a:sym typeface="Raleway"/>
            </a:endParaRPr>
          </a:p>
          <a:p>
            <a:pPr indent="0" lvl="0" marL="457200" rtl="0" algn="l">
              <a:lnSpc>
                <a:spcPct val="115000"/>
              </a:lnSpc>
              <a:spcBef>
                <a:spcPts val="1000"/>
              </a:spcBef>
              <a:spcAft>
                <a:spcPts val="0"/>
              </a:spcAft>
              <a:buNone/>
            </a:pPr>
            <a:r>
              <a:t/>
            </a:r>
            <a:endParaRPr sz="24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74"/>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Computer Science </a:t>
            </a:r>
            <a:endParaRPr>
              <a:latin typeface="Raleway"/>
              <a:ea typeface="Raleway"/>
              <a:cs typeface="Raleway"/>
              <a:sym typeface="Raleway"/>
            </a:endParaRPr>
          </a:p>
        </p:txBody>
      </p:sp>
      <p:sp>
        <p:nvSpPr>
          <p:cNvPr id="1061" name="Google Shape;1061;p174"/>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400050" lvl="0" marL="514350" rtl="0" algn="l">
              <a:spcBef>
                <a:spcPts val="1000"/>
              </a:spcBef>
              <a:spcAft>
                <a:spcPts val="0"/>
              </a:spcAft>
              <a:buNone/>
            </a:pPr>
            <a:r>
              <a:rPr lang="en-US" sz="3200">
                <a:latin typeface="Raleway"/>
                <a:ea typeface="Raleway"/>
                <a:cs typeface="Raleway"/>
                <a:sym typeface="Raleway"/>
              </a:rPr>
              <a:t>Computational Thinking - is a way of thinking and understanding the world, a </a:t>
            </a:r>
            <a:r>
              <a:rPr i="1" lang="en-US" sz="3200">
                <a:latin typeface="Raleway"/>
                <a:ea typeface="Raleway"/>
                <a:cs typeface="Raleway"/>
                <a:sym typeface="Raleway"/>
              </a:rPr>
              <a:t>methodology</a:t>
            </a:r>
            <a:endParaRPr i="1"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400050" lvl="0" marL="514350" rtl="0" algn="l">
              <a:spcBef>
                <a:spcPts val="1000"/>
              </a:spcBef>
              <a:spcAft>
                <a:spcPts val="0"/>
              </a:spcAft>
              <a:buNone/>
            </a:pPr>
            <a:r>
              <a:rPr lang="en-US" sz="3200">
                <a:latin typeface="Raleway"/>
                <a:ea typeface="Raleway"/>
                <a:cs typeface="Raleway"/>
                <a:sym typeface="Raleway"/>
              </a:rPr>
              <a:t>Computer Science - is its own </a:t>
            </a:r>
            <a:r>
              <a:rPr i="1" lang="en-US" sz="3200">
                <a:latin typeface="Raleway"/>
                <a:ea typeface="Raleway"/>
                <a:cs typeface="Raleway"/>
                <a:sym typeface="Raleway"/>
              </a:rPr>
              <a:t>discipline</a:t>
            </a:r>
            <a:r>
              <a:rPr lang="en-US" sz="3200">
                <a:latin typeface="Raleway"/>
                <a:ea typeface="Raleway"/>
                <a:cs typeface="Raleway"/>
                <a:sym typeface="Raleway"/>
              </a:rPr>
              <a:t>, you can major in CS, work as a Computer Scientist...</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CT applies the tools and methods of CS to other areas, it is the bridge between computer science and other subjects</a:t>
            </a:r>
            <a:endParaRPr sz="32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75"/>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Computer Science </a:t>
            </a:r>
            <a:endParaRPr>
              <a:latin typeface="Raleway"/>
              <a:ea typeface="Raleway"/>
              <a:cs typeface="Raleway"/>
              <a:sym typeface="Raleway"/>
            </a:endParaRPr>
          </a:p>
        </p:txBody>
      </p:sp>
      <p:sp>
        <p:nvSpPr>
          <p:cNvPr id="1067" name="Google Shape;1067;p175"/>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200">
                <a:latin typeface="Raleway"/>
                <a:ea typeface="Raleway"/>
                <a:cs typeface="Raleway"/>
                <a:sym typeface="Raleway"/>
              </a:rPr>
              <a:t>Computer Science vs Technology Integration</a:t>
            </a:r>
            <a:endParaRPr sz="3200">
              <a:latin typeface="Raleway"/>
              <a:ea typeface="Raleway"/>
              <a:cs typeface="Raleway"/>
              <a:sym typeface="Raleway"/>
            </a:endParaRPr>
          </a:p>
          <a:p>
            <a:pPr indent="-50800" lvl="0" marL="228600" marR="0" rtl="0" algn="l">
              <a:lnSpc>
                <a:spcPct val="90000"/>
              </a:lnSpc>
              <a:spcBef>
                <a:spcPts val="1000"/>
              </a:spcBef>
              <a:spcAft>
                <a:spcPts val="0"/>
              </a:spcAft>
              <a:buNone/>
            </a:pPr>
            <a:r>
              <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rPr lang="en-US" sz="2400">
                <a:latin typeface="Raleway"/>
                <a:ea typeface="Raleway"/>
                <a:cs typeface="Raleway"/>
                <a:sym typeface="Raleway"/>
              </a:rPr>
              <a:t>Not always related</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rPr lang="en-US" sz="2400">
                <a:latin typeface="Raleway"/>
                <a:ea typeface="Raleway"/>
                <a:cs typeface="Raleway"/>
                <a:sym typeface="Raleway"/>
              </a:rPr>
              <a:t>CS - used to create new technologies and to support exploration and discovery</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rPr lang="en-US" sz="2400">
                <a:latin typeface="Raleway"/>
                <a:ea typeface="Raleway"/>
                <a:cs typeface="Raleway"/>
                <a:sym typeface="Raleway"/>
              </a:rPr>
              <a:t>TI - use of existing technology to accomplish learning objectives</a:t>
            </a:r>
            <a:endParaRPr sz="24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7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7F7F7F"/>
              </a:buClr>
              <a:buFont typeface="Calibri"/>
              <a:buNone/>
            </a:pPr>
            <a:r>
              <a:rPr b="1" i="0" lang="en-US" sz="7919" u="none" cap="none" strike="noStrike">
                <a:solidFill>
                  <a:srgbClr val="7F7F7F"/>
                </a:solidFill>
                <a:latin typeface="Calibri"/>
                <a:ea typeface="Calibri"/>
                <a:cs typeface="Calibri"/>
                <a:sym typeface="Calibri"/>
              </a:rPr>
              <a:t>Have you used Computer Science today?</a:t>
            </a:r>
            <a:endParaRPr/>
          </a:p>
        </p:txBody>
      </p:sp>
      <p:sp>
        <p:nvSpPr>
          <p:cNvPr id="431" name="Google Shape;431;p7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888888"/>
              </a:buClr>
              <a:buFont typeface="Arial"/>
              <a:buNone/>
            </a:pPr>
            <a:r>
              <a:t/>
            </a:r>
            <a:endParaRPr b="0" i="0" sz="2400" u="none" cap="none" strike="noStrike">
              <a:solidFill>
                <a:srgbClr val="888888"/>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76"/>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Computer Science </a:t>
            </a:r>
            <a:endParaRPr>
              <a:latin typeface="Raleway"/>
              <a:ea typeface="Raleway"/>
              <a:cs typeface="Raleway"/>
              <a:sym typeface="Raleway"/>
            </a:endParaRPr>
          </a:p>
        </p:txBody>
      </p:sp>
      <p:sp>
        <p:nvSpPr>
          <p:cNvPr id="1073" name="Google Shape;1073;p176"/>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200">
                <a:latin typeface="Raleway"/>
                <a:ea typeface="Raleway"/>
                <a:cs typeface="Raleway"/>
                <a:sym typeface="Raleway"/>
              </a:rPr>
              <a:t>Computer Science Lessons can either:</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Use technology </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en-US">
                <a:latin typeface="Raleway"/>
                <a:ea typeface="Raleway"/>
                <a:cs typeface="Raleway"/>
                <a:sym typeface="Raleway"/>
              </a:rPr>
              <a:t>Tech integration practices might be helpful</a:t>
            </a:r>
            <a:endParaRPr sz="24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Be completely unplugged</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en-US">
                <a:latin typeface="Raleway"/>
                <a:ea typeface="Raleway"/>
                <a:cs typeface="Raleway"/>
                <a:sym typeface="Raleway"/>
              </a:rPr>
              <a:t>No need to consider tech integration</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rPr lang="en-US" sz="2400">
                <a:latin typeface="Raleway"/>
                <a:ea typeface="Raleway"/>
                <a:cs typeface="Raleway"/>
                <a:sym typeface="Raleway"/>
              </a:rPr>
              <a:t>Either way, the focus is </a:t>
            </a:r>
            <a:r>
              <a:rPr i="1" lang="en-US" sz="2400">
                <a:latin typeface="Raleway"/>
                <a:ea typeface="Raleway"/>
                <a:cs typeface="Raleway"/>
                <a:sym typeface="Raleway"/>
              </a:rPr>
              <a:t>first on student outcomes</a:t>
            </a:r>
            <a:r>
              <a:rPr lang="en-US" sz="2400">
                <a:latin typeface="Raleway"/>
                <a:ea typeface="Raleway"/>
                <a:cs typeface="Raleway"/>
                <a:sym typeface="Raleway"/>
              </a:rPr>
              <a:t> </a:t>
            </a:r>
            <a:endParaRPr sz="2400">
              <a:latin typeface="Raleway"/>
              <a:ea typeface="Raleway"/>
              <a:cs typeface="Raleway"/>
              <a:sym typeface="Raleway"/>
            </a:endParaRPr>
          </a:p>
          <a:p>
            <a:pPr indent="-50800" lvl="0" marL="228600" marR="0" rtl="0" algn="l">
              <a:lnSpc>
                <a:spcPct val="90000"/>
              </a:lnSpc>
              <a:spcBef>
                <a:spcPts val="1000"/>
              </a:spcBef>
              <a:spcAft>
                <a:spcPts val="0"/>
              </a:spcAft>
              <a:buNone/>
            </a:pPr>
            <a:r>
              <a:rPr lang="en-US" sz="2400">
                <a:latin typeface="Raleway"/>
                <a:ea typeface="Raleway"/>
                <a:cs typeface="Raleway"/>
                <a:sym typeface="Raleway"/>
              </a:rPr>
              <a:t>Then selecting appropriate learning activities &amp; tools to maximize student learning</a:t>
            </a:r>
            <a:endParaRPr sz="2400">
              <a:latin typeface="Raleway"/>
              <a:ea typeface="Raleway"/>
              <a:cs typeface="Raleway"/>
              <a:sym typeface="Raleway"/>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77"/>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Lesson Planning </a:t>
            </a:r>
            <a:r>
              <a:rPr b="1" lang="en-US">
                <a:solidFill>
                  <a:srgbClr val="0091EA"/>
                </a:solidFill>
                <a:latin typeface="Raleway"/>
                <a:ea typeface="Raleway"/>
                <a:cs typeface="Raleway"/>
                <a:sym typeface="Raleway"/>
              </a:rPr>
              <a:t>Integrated Lessons</a:t>
            </a:r>
            <a:endParaRPr b="1">
              <a:latin typeface="Raleway"/>
              <a:ea typeface="Raleway"/>
              <a:cs typeface="Raleway"/>
              <a:sym typeface="Raleway"/>
            </a:endParaRPr>
          </a:p>
        </p:txBody>
      </p:sp>
      <p:sp>
        <p:nvSpPr>
          <p:cNvPr id="1079" name="Google Shape;1079;p177"/>
          <p:cNvSpPr txBox="1"/>
          <p:nvPr>
            <p:ph idx="1" type="body"/>
          </p:nvPr>
        </p:nvSpPr>
        <p:spPr>
          <a:xfrm>
            <a:off x="1635975" y="1826675"/>
            <a:ext cx="9535200" cy="4378200"/>
          </a:xfrm>
          <a:prstGeom prst="rect">
            <a:avLst/>
          </a:prstGeom>
        </p:spPr>
        <p:txBody>
          <a:bodyPr anchorCtr="0" anchor="t" bIns="91425" lIns="91425" spcFirstLastPara="1" rIns="91425" wrap="square" tIns="91425">
            <a:noAutofit/>
          </a:bodyPr>
          <a:lstStyle/>
          <a:p>
            <a:pPr indent="0" lvl="0" marL="457200" rtl="0" algn="l">
              <a:lnSpc>
                <a:spcPct val="150000"/>
              </a:lnSpc>
              <a:spcBef>
                <a:spcPts val="1000"/>
              </a:spcBef>
              <a:spcAft>
                <a:spcPts val="0"/>
              </a:spcAft>
              <a:buNone/>
            </a:pPr>
            <a:r>
              <a:rPr lang="en-US" sz="3200">
                <a:solidFill>
                  <a:srgbClr val="666666"/>
                </a:solidFill>
                <a:latin typeface="Raleway ExtraBold"/>
                <a:ea typeface="Raleway ExtraBold"/>
                <a:cs typeface="Raleway ExtraBold"/>
                <a:sym typeface="Raleway ExtraBold"/>
              </a:rPr>
              <a:t>Steps </a:t>
            </a:r>
            <a:endParaRPr sz="3200">
              <a:solidFill>
                <a:srgbClr val="666666"/>
              </a:solidFill>
              <a:latin typeface="Raleway ExtraBold"/>
              <a:ea typeface="Raleway ExtraBold"/>
              <a:cs typeface="Raleway ExtraBold"/>
              <a:sym typeface="Raleway ExtraBold"/>
            </a:endParaRPr>
          </a:p>
          <a:p>
            <a:pPr indent="-431800" lvl="0" marL="457200" rtl="0" algn="l">
              <a:lnSpc>
                <a:spcPct val="150000"/>
              </a:lnSpc>
              <a:spcBef>
                <a:spcPts val="1000"/>
              </a:spcBef>
              <a:spcAft>
                <a:spcPts val="0"/>
              </a:spcAft>
              <a:buSzPts val="3200"/>
              <a:buFont typeface="Raleway"/>
              <a:buAutoNum type="arabicPeriod"/>
            </a:pPr>
            <a:r>
              <a:rPr lang="en-US" sz="3200">
                <a:latin typeface="Raleway"/>
                <a:ea typeface="Raleway"/>
                <a:cs typeface="Raleway"/>
                <a:sym typeface="Raleway"/>
              </a:rPr>
              <a:t>Decide what subject area to integrate w/CS</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AutoNum type="arabicPeriod"/>
            </a:pPr>
            <a:r>
              <a:rPr lang="en-US" sz="3200">
                <a:latin typeface="Raleway"/>
                <a:ea typeface="Raleway"/>
                <a:cs typeface="Raleway"/>
                <a:sym typeface="Raleway"/>
              </a:rPr>
              <a:t> Identify Learning Outcomes</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AutoNum type="arabicPeriod"/>
            </a:pPr>
            <a:r>
              <a:rPr lang="en-US" sz="3200">
                <a:latin typeface="Raleway"/>
                <a:ea typeface="Raleway"/>
                <a:cs typeface="Raleway"/>
                <a:sym typeface="Raleway"/>
              </a:rPr>
              <a:t>Select Level of Integration</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AutoNum type="arabicPeriod"/>
            </a:pPr>
            <a:r>
              <a:rPr lang="en-US" sz="3200">
                <a:latin typeface="Raleway"/>
                <a:ea typeface="Raleway"/>
                <a:cs typeface="Raleway"/>
                <a:sym typeface="Raleway"/>
              </a:rPr>
              <a:t>Plan the lesson activities</a:t>
            </a:r>
            <a:endParaRPr sz="32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78"/>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1  </a:t>
            </a:r>
            <a:endParaRPr>
              <a:latin typeface="Raleway"/>
              <a:ea typeface="Raleway"/>
              <a:cs typeface="Raleway"/>
              <a:sym typeface="Raleway"/>
            </a:endParaRPr>
          </a:p>
        </p:txBody>
      </p:sp>
      <p:sp>
        <p:nvSpPr>
          <p:cNvPr id="1085" name="Google Shape;1085;p178"/>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sz="3200">
                <a:solidFill>
                  <a:srgbClr val="666666"/>
                </a:solidFill>
                <a:latin typeface="Raleway"/>
                <a:ea typeface="Raleway"/>
                <a:cs typeface="Raleway"/>
                <a:sym typeface="Raleway"/>
              </a:rPr>
              <a:t>Opportunities for integration</a:t>
            </a:r>
            <a:endParaRPr b="1" sz="3200">
              <a:solidFill>
                <a:srgbClr val="666666"/>
              </a:solidFill>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431800" lvl="0" marL="457200" rtl="0" algn="l">
              <a:lnSpc>
                <a:spcPct val="100000"/>
              </a:lnSpc>
              <a:spcBef>
                <a:spcPts val="1000"/>
              </a:spcBef>
              <a:spcAft>
                <a:spcPts val="0"/>
              </a:spcAft>
              <a:buSzPts val="3200"/>
              <a:buFont typeface="Raleway"/>
              <a:buChar char="•"/>
            </a:pPr>
            <a:r>
              <a:rPr lang="en-US" sz="3200">
                <a:latin typeface="Raleway"/>
                <a:ea typeface="Raleway"/>
                <a:cs typeface="Raleway"/>
                <a:sym typeface="Raleway"/>
              </a:rPr>
              <a:t>Each subject area has unique opportunities to incorporate computer science </a:t>
            </a:r>
            <a:endParaRPr sz="3200">
              <a:latin typeface="Raleway"/>
              <a:ea typeface="Raleway"/>
              <a:cs typeface="Raleway"/>
              <a:sym typeface="Raleway"/>
            </a:endParaRPr>
          </a:p>
          <a:p>
            <a:pPr indent="0" lvl="0" marL="457200" rtl="0" algn="l">
              <a:lnSpc>
                <a:spcPct val="100000"/>
              </a:lnSpc>
              <a:spcBef>
                <a:spcPts val="1000"/>
              </a:spcBef>
              <a:spcAft>
                <a:spcPts val="0"/>
              </a:spcAft>
              <a:buNone/>
            </a:pPr>
            <a:r>
              <a:t/>
            </a:r>
            <a:endParaRPr sz="3200">
              <a:latin typeface="Raleway"/>
              <a:ea typeface="Raleway"/>
              <a:cs typeface="Raleway"/>
              <a:sym typeface="Raleway"/>
            </a:endParaRPr>
          </a:p>
          <a:p>
            <a:pPr indent="-431800" lvl="0" marL="457200" rtl="0" algn="l">
              <a:lnSpc>
                <a:spcPct val="100000"/>
              </a:lnSpc>
              <a:spcBef>
                <a:spcPts val="1000"/>
              </a:spcBef>
              <a:spcAft>
                <a:spcPts val="0"/>
              </a:spcAft>
              <a:buSzPts val="3200"/>
              <a:buFont typeface="Raleway"/>
              <a:buChar char="•"/>
            </a:pPr>
            <a:r>
              <a:rPr lang="en-US" sz="3200">
                <a:latin typeface="Raleway"/>
                <a:ea typeface="Raleway"/>
                <a:cs typeface="Raleway"/>
                <a:sym typeface="Raleway"/>
              </a:rPr>
              <a:t>From Monday’s HW - what are some areas that are good starting places for integration?</a:t>
            </a:r>
            <a:endParaRPr sz="3200">
              <a:latin typeface="Raleway"/>
              <a:ea typeface="Raleway"/>
              <a:cs typeface="Raleway"/>
              <a:sym typeface="Raleway"/>
            </a:endParaRPr>
          </a:p>
          <a:p>
            <a:pPr indent="0" lvl="0" marL="457200" rtl="0" algn="l">
              <a:lnSpc>
                <a:spcPct val="100000"/>
              </a:lnSpc>
              <a:spcBef>
                <a:spcPts val="1000"/>
              </a:spcBef>
              <a:spcAft>
                <a:spcPts val="0"/>
              </a:spcAft>
              <a:buNone/>
            </a:pPr>
            <a:r>
              <a:t/>
            </a:r>
            <a:endParaRPr sz="32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79"/>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1  </a:t>
            </a:r>
            <a:endParaRPr>
              <a:latin typeface="Raleway"/>
              <a:ea typeface="Raleway"/>
              <a:cs typeface="Raleway"/>
              <a:sym typeface="Raleway"/>
            </a:endParaRPr>
          </a:p>
        </p:txBody>
      </p:sp>
      <p:sp>
        <p:nvSpPr>
          <p:cNvPr id="1091" name="Google Shape;1091;p179"/>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0" lvl="0" marL="457200" rtl="0" algn="l">
              <a:lnSpc>
                <a:spcPct val="100000"/>
              </a:lnSpc>
              <a:spcBef>
                <a:spcPts val="1000"/>
              </a:spcBef>
              <a:spcAft>
                <a:spcPts val="0"/>
              </a:spcAft>
              <a:buClr>
                <a:schemeClr val="dk1"/>
              </a:buClr>
              <a:buSzPts val="1100"/>
              <a:buFont typeface="Arial"/>
              <a:buNone/>
            </a:pPr>
            <a:r>
              <a:rPr b="1" lang="en-US" sz="3200">
                <a:solidFill>
                  <a:srgbClr val="666666"/>
                </a:solidFill>
                <a:latin typeface="Raleway"/>
                <a:ea typeface="Raleway"/>
                <a:cs typeface="Raleway"/>
                <a:sym typeface="Raleway"/>
              </a:rPr>
              <a:t>English</a:t>
            </a:r>
            <a:r>
              <a:rPr b="1" lang="en-US" sz="3200">
                <a:solidFill>
                  <a:srgbClr val="666666"/>
                </a:solidFill>
                <a:latin typeface="Raleway"/>
                <a:ea typeface="Raleway"/>
                <a:cs typeface="Raleway"/>
                <a:sym typeface="Raleway"/>
              </a:rPr>
              <a:t> - </a:t>
            </a:r>
            <a:r>
              <a:rPr lang="en-US" sz="2400">
                <a:latin typeface="Raleway"/>
                <a:ea typeface="Raleway"/>
                <a:cs typeface="Raleway"/>
                <a:sym typeface="Raleway"/>
              </a:rPr>
              <a:t>Treating CS as a literacy and communication tool</a:t>
            </a:r>
            <a:endParaRPr b="1" sz="3200">
              <a:solidFill>
                <a:srgbClr val="666666"/>
              </a:solidFill>
              <a:latin typeface="Raleway"/>
              <a:ea typeface="Raleway"/>
              <a:cs typeface="Raleway"/>
              <a:sym typeface="Raleway"/>
            </a:endParaRPr>
          </a:p>
          <a:p>
            <a:pPr indent="0" lvl="0" marL="457200" rtl="0" algn="l">
              <a:lnSpc>
                <a:spcPct val="100000"/>
              </a:lnSpc>
              <a:spcBef>
                <a:spcPts val="1000"/>
              </a:spcBef>
              <a:spcAft>
                <a:spcPts val="0"/>
              </a:spcAft>
              <a:buClr>
                <a:schemeClr val="dk1"/>
              </a:buClr>
              <a:buSzPts val="1100"/>
              <a:buFont typeface="Arial"/>
              <a:buNone/>
            </a:pPr>
            <a:r>
              <a:t/>
            </a:r>
            <a:endParaRPr sz="800">
              <a:latin typeface="Raleway"/>
              <a:ea typeface="Raleway"/>
              <a:cs typeface="Raleway"/>
              <a:sym typeface="Raleway"/>
            </a:endParaRPr>
          </a:p>
          <a:p>
            <a:pPr indent="-381000" lvl="0" marL="457200" marR="0" rtl="0" algn="l">
              <a:lnSpc>
                <a:spcPct val="150000"/>
              </a:lnSpc>
              <a:spcBef>
                <a:spcPts val="1000"/>
              </a:spcBef>
              <a:spcAft>
                <a:spcPts val="0"/>
              </a:spcAft>
              <a:buClr>
                <a:schemeClr val="dk1"/>
              </a:buClr>
              <a:buSzPts val="2400"/>
              <a:buFont typeface="Raleway"/>
              <a:buChar char="•"/>
            </a:pPr>
            <a:r>
              <a:rPr lang="en-US">
                <a:latin typeface="Raleway"/>
                <a:ea typeface="Raleway"/>
                <a:cs typeface="Raleway"/>
                <a:sym typeface="Raleway"/>
              </a:rPr>
              <a:t>ex: Conveying information is core to both subjects</a:t>
            </a:r>
            <a:endParaRPr>
              <a:latin typeface="Raleway"/>
              <a:ea typeface="Raleway"/>
              <a:cs typeface="Raleway"/>
              <a:sym typeface="Raleway"/>
            </a:endParaRPr>
          </a:p>
          <a:p>
            <a:pPr indent="-381000" lvl="1" marL="914400" rtl="0" algn="l">
              <a:lnSpc>
                <a:spcPct val="150000"/>
              </a:lnSpc>
              <a:spcBef>
                <a:spcPts val="0"/>
              </a:spcBef>
              <a:spcAft>
                <a:spcPts val="0"/>
              </a:spcAft>
              <a:buSzPts val="2400"/>
              <a:buFont typeface="Raleway"/>
              <a:buChar char="•"/>
            </a:pPr>
            <a:r>
              <a:rPr lang="en-US" sz="2400">
                <a:latin typeface="Raleway"/>
                <a:ea typeface="Raleway"/>
                <a:cs typeface="Raleway"/>
                <a:sym typeface="Raleway"/>
              </a:rPr>
              <a:t>Use programming for multimodal presentations</a:t>
            </a:r>
            <a:endParaRPr sz="2400">
              <a:latin typeface="Raleway"/>
              <a:ea typeface="Raleway"/>
              <a:cs typeface="Raleway"/>
              <a:sym typeface="Raleway"/>
            </a:endParaRPr>
          </a:p>
          <a:p>
            <a:pPr indent="-381000" lvl="0" marL="457200" rtl="0" algn="l">
              <a:lnSpc>
                <a:spcPct val="150000"/>
              </a:lnSpc>
              <a:spcBef>
                <a:spcPts val="0"/>
              </a:spcBef>
              <a:spcAft>
                <a:spcPts val="0"/>
              </a:spcAft>
              <a:buSzPts val="2400"/>
              <a:buFont typeface="Raleway"/>
              <a:buChar char="•"/>
            </a:pPr>
            <a:r>
              <a:rPr lang="en-US" sz="2400">
                <a:latin typeface="Raleway"/>
                <a:ea typeface="Raleway"/>
                <a:cs typeface="Raleway"/>
                <a:sym typeface="Raleway"/>
              </a:rPr>
              <a:t>Analyzing media messages </a:t>
            </a:r>
            <a:endParaRPr sz="2400">
              <a:latin typeface="Raleway"/>
              <a:ea typeface="Raleway"/>
              <a:cs typeface="Raleway"/>
              <a:sym typeface="Raleway"/>
            </a:endParaRPr>
          </a:p>
          <a:p>
            <a:pPr indent="-381000" lvl="1" marL="914400" rtl="0" algn="l">
              <a:lnSpc>
                <a:spcPct val="150000"/>
              </a:lnSpc>
              <a:spcBef>
                <a:spcPts val="0"/>
              </a:spcBef>
              <a:spcAft>
                <a:spcPts val="0"/>
              </a:spcAft>
              <a:buSzPts val="2400"/>
              <a:buFont typeface="Raleway"/>
              <a:buChar char="•"/>
            </a:pPr>
            <a:r>
              <a:rPr lang="en-US" sz="2400">
                <a:latin typeface="Raleway"/>
                <a:ea typeface="Raleway"/>
                <a:cs typeface="Raleway"/>
                <a:sym typeface="Raleway"/>
              </a:rPr>
              <a:t>We now experience these through Social Media</a:t>
            </a:r>
            <a:endParaRPr sz="2400">
              <a:latin typeface="Raleway"/>
              <a:ea typeface="Raleway"/>
              <a:cs typeface="Raleway"/>
              <a:sym typeface="Raleway"/>
            </a:endParaRPr>
          </a:p>
          <a:p>
            <a:pPr indent="-381000" lvl="0" marL="457200" rtl="0" algn="l">
              <a:lnSpc>
                <a:spcPct val="150000"/>
              </a:lnSpc>
              <a:spcBef>
                <a:spcPts val="0"/>
              </a:spcBef>
              <a:spcAft>
                <a:spcPts val="0"/>
              </a:spcAft>
              <a:buSzPts val="2400"/>
              <a:buFont typeface="Raleway"/>
              <a:buChar char="•"/>
            </a:pPr>
            <a:r>
              <a:rPr lang="en-US" sz="2400">
                <a:latin typeface="Raleway"/>
                <a:ea typeface="Raleway"/>
                <a:cs typeface="Raleway"/>
                <a:sym typeface="Raleway"/>
              </a:rPr>
              <a:t>Tracing code parallels reading texts</a:t>
            </a:r>
            <a:endParaRPr sz="2400">
              <a:latin typeface="Raleway"/>
              <a:ea typeface="Raleway"/>
              <a:cs typeface="Raleway"/>
              <a:sym typeface="Raleway"/>
            </a:endParaRPr>
          </a:p>
          <a:p>
            <a:pPr indent="-381000" lvl="0" marL="457200" rtl="0" algn="l">
              <a:lnSpc>
                <a:spcPct val="150000"/>
              </a:lnSpc>
              <a:spcBef>
                <a:spcPts val="0"/>
              </a:spcBef>
              <a:spcAft>
                <a:spcPts val="0"/>
              </a:spcAft>
              <a:buSzPts val="2400"/>
              <a:buFont typeface="Raleway"/>
              <a:buChar char="•"/>
            </a:pPr>
            <a:r>
              <a:rPr lang="en-US" sz="2400">
                <a:latin typeface="Raleway"/>
                <a:ea typeface="Raleway"/>
                <a:cs typeface="Raleway"/>
                <a:sym typeface="Raleway"/>
              </a:rPr>
              <a:t>Editing and Debugging</a:t>
            </a:r>
            <a:endParaRPr sz="2400">
              <a:latin typeface="Raleway"/>
              <a:ea typeface="Raleway"/>
              <a:cs typeface="Raleway"/>
              <a:sym typeface="Raleway"/>
            </a:endParaRPr>
          </a:p>
          <a:p>
            <a:pPr indent="-381000" lvl="0" marL="457200" rtl="0" algn="l">
              <a:lnSpc>
                <a:spcPct val="150000"/>
              </a:lnSpc>
              <a:spcBef>
                <a:spcPts val="0"/>
              </a:spcBef>
              <a:spcAft>
                <a:spcPts val="0"/>
              </a:spcAft>
              <a:buSzPts val="2400"/>
              <a:buFont typeface="Raleway"/>
              <a:buChar char="•"/>
            </a:pPr>
            <a:r>
              <a:rPr lang="en-US" sz="2400">
                <a:latin typeface="Raleway"/>
                <a:ea typeface="Raleway"/>
                <a:cs typeface="Raleway"/>
                <a:sym typeface="Raleway"/>
              </a:rPr>
              <a:t>Research - recognizing other’s work</a:t>
            </a:r>
            <a:endParaRPr sz="2400">
              <a:latin typeface="Raleway"/>
              <a:ea typeface="Raleway"/>
              <a:cs typeface="Raleway"/>
              <a:sym typeface="Raleway"/>
            </a:endParaRPr>
          </a:p>
          <a:p>
            <a:pPr indent="0" lvl="0" marL="457200" rtl="0" algn="l">
              <a:lnSpc>
                <a:spcPct val="100000"/>
              </a:lnSpc>
              <a:spcBef>
                <a:spcPts val="1000"/>
              </a:spcBef>
              <a:spcAft>
                <a:spcPts val="0"/>
              </a:spcAft>
              <a:buNone/>
            </a:pPr>
            <a:r>
              <a:t/>
            </a:r>
            <a:endParaRPr sz="32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80"/>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1  </a:t>
            </a:r>
            <a:endParaRPr>
              <a:latin typeface="Raleway"/>
              <a:ea typeface="Raleway"/>
              <a:cs typeface="Raleway"/>
              <a:sym typeface="Raleway"/>
            </a:endParaRPr>
          </a:p>
        </p:txBody>
      </p:sp>
      <p:sp>
        <p:nvSpPr>
          <p:cNvPr id="1097" name="Google Shape;1097;p180"/>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0" lvl="0" marL="457200" rtl="0" algn="l">
              <a:lnSpc>
                <a:spcPct val="100000"/>
              </a:lnSpc>
              <a:spcBef>
                <a:spcPts val="1000"/>
              </a:spcBef>
              <a:spcAft>
                <a:spcPts val="0"/>
              </a:spcAft>
              <a:buClr>
                <a:schemeClr val="dk1"/>
              </a:buClr>
              <a:buSzPts val="1100"/>
              <a:buFont typeface="Arial"/>
              <a:buNone/>
            </a:pPr>
            <a:r>
              <a:rPr b="1" lang="en-US" sz="3200">
                <a:solidFill>
                  <a:srgbClr val="666666"/>
                </a:solidFill>
                <a:latin typeface="Raleway"/>
                <a:ea typeface="Raleway"/>
                <a:cs typeface="Raleway"/>
                <a:sym typeface="Raleway"/>
              </a:rPr>
              <a:t>Math</a:t>
            </a:r>
            <a:r>
              <a:rPr b="1" lang="en-US" sz="3200">
                <a:solidFill>
                  <a:srgbClr val="666666"/>
                </a:solidFill>
                <a:latin typeface="Raleway"/>
                <a:ea typeface="Raleway"/>
                <a:cs typeface="Raleway"/>
                <a:sym typeface="Raleway"/>
              </a:rPr>
              <a:t>  </a:t>
            </a:r>
            <a:r>
              <a:rPr lang="en-US" sz="3200">
                <a:solidFill>
                  <a:srgbClr val="666666"/>
                </a:solidFill>
                <a:latin typeface="Raleway"/>
                <a:ea typeface="Raleway"/>
                <a:cs typeface="Raleway"/>
                <a:sym typeface="Raleway"/>
              </a:rPr>
              <a:t>- Where CS started</a:t>
            </a:r>
            <a:endParaRPr sz="3200">
              <a:solidFill>
                <a:srgbClr val="666666"/>
              </a:solidFill>
              <a:latin typeface="Raleway"/>
              <a:ea typeface="Raleway"/>
              <a:cs typeface="Raleway"/>
              <a:sym typeface="Raleway"/>
            </a:endParaRPr>
          </a:p>
          <a:p>
            <a:pPr indent="0" lvl="0" marL="457200" rtl="0" algn="l">
              <a:lnSpc>
                <a:spcPct val="100000"/>
              </a:lnSpc>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First computers were invented to automate calculations</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Algorithms are used in both areas</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Patterns</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Support learning x &amp; y coordinates - moving Sprites in Scratch</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Applying math tools to programming - motivation</a:t>
            </a:r>
            <a:endParaRPr sz="24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81"/>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1  </a:t>
            </a:r>
            <a:endParaRPr>
              <a:latin typeface="Raleway"/>
              <a:ea typeface="Raleway"/>
              <a:cs typeface="Raleway"/>
              <a:sym typeface="Raleway"/>
            </a:endParaRPr>
          </a:p>
        </p:txBody>
      </p:sp>
      <p:sp>
        <p:nvSpPr>
          <p:cNvPr id="1103" name="Google Shape;1103;p181"/>
          <p:cNvSpPr txBox="1"/>
          <p:nvPr>
            <p:ph idx="1" type="body"/>
          </p:nvPr>
        </p:nvSpPr>
        <p:spPr>
          <a:xfrm>
            <a:off x="1635975" y="1210225"/>
            <a:ext cx="10042800" cy="53523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US" sz="3200">
                <a:solidFill>
                  <a:srgbClr val="666666"/>
                </a:solidFill>
                <a:latin typeface="Raleway"/>
                <a:ea typeface="Raleway"/>
                <a:cs typeface="Raleway"/>
                <a:sym typeface="Raleway"/>
              </a:rPr>
              <a:t>Science </a:t>
            </a:r>
            <a:r>
              <a:rPr lang="en-US" sz="3200">
                <a:solidFill>
                  <a:srgbClr val="666666"/>
                </a:solidFill>
                <a:latin typeface="Raleway"/>
                <a:ea typeface="Raleway"/>
                <a:cs typeface="Raleway"/>
                <a:sym typeface="Raleway"/>
              </a:rPr>
              <a:t>- CS supports exploration &amp; understanding</a:t>
            </a:r>
            <a:endParaRPr sz="3200">
              <a:solidFill>
                <a:srgbClr val="666666"/>
              </a:solidFill>
              <a:latin typeface="Raleway"/>
              <a:ea typeface="Raleway"/>
              <a:cs typeface="Raleway"/>
              <a:sym typeface="Raleway"/>
            </a:endParaRPr>
          </a:p>
          <a:p>
            <a:pPr indent="0" lvl="0" marL="0" rtl="0" algn="l">
              <a:lnSpc>
                <a:spcPct val="100000"/>
              </a:lnSpc>
              <a:spcBef>
                <a:spcPts val="1000"/>
              </a:spcBef>
              <a:spcAft>
                <a:spcPts val="0"/>
              </a:spcAft>
              <a:buNone/>
            </a:pPr>
            <a:r>
              <a:t/>
            </a:r>
            <a:endParaRPr sz="32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Modelling and simulation</a:t>
            </a:r>
            <a:endParaRPr sz="2400">
              <a:latin typeface="Raleway"/>
              <a:ea typeface="Raleway"/>
              <a:cs typeface="Raleway"/>
              <a:sym typeface="Raleway"/>
            </a:endParaRPr>
          </a:p>
          <a:p>
            <a:pPr indent="-381000" lvl="1" marL="914400" rtl="0" algn="l">
              <a:lnSpc>
                <a:spcPct val="115000"/>
              </a:lnSpc>
              <a:spcBef>
                <a:spcPts val="500"/>
              </a:spcBef>
              <a:spcAft>
                <a:spcPts val="0"/>
              </a:spcAft>
              <a:buSzPts val="2400"/>
              <a:buFont typeface="Raleway"/>
              <a:buChar char="•"/>
            </a:pPr>
            <a:r>
              <a:rPr lang="en-US">
                <a:latin typeface="Raleway"/>
                <a:ea typeface="Raleway"/>
                <a:cs typeface="Raleway"/>
                <a:sym typeface="Raleway"/>
              </a:rPr>
              <a:t>Students create programs to model scientific principles</a:t>
            </a:r>
            <a:endParaRPr>
              <a:latin typeface="Raleway"/>
              <a:ea typeface="Raleway"/>
              <a:cs typeface="Raleway"/>
              <a:sym typeface="Raleway"/>
            </a:endParaRPr>
          </a:p>
          <a:p>
            <a:pPr indent="-406400" lvl="0" marL="457200" rtl="0" algn="l">
              <a:lnSpc>
                <a:spcPct val="115000"/>
              </a:lnSpc>
              <a:spcBef>
                <a:spcPts val="1000"/>
              </a:spcBef>
              <a:spcAft>
                <a:spcPts val="0"/>
              </a:spcAft>
              <a:buSzPts val="2800"/>
              <a:buFont typeface="Raleway"/>
              <a:buChar char="•"/>
            </a:pPr>
            <a:r>
              <a:rPr lang="en-US">
                <a:latin typeface="Raleway"/>
                <a:ea typeface="Raleway"/>
                <a:cs typeface="Raleway"/>
                <a:sym typeface="Raleway"/>
              </a:rPr>
              <a:t>Cycles - water cycle, moon phases, metamorphosis...</a:t>
            </a:r>
            <a:endParaRPr>
              <a:latin typeface="Raleway"/>
              <a:ea typeface="Raleway"/>
              <a:cs typeface="Raleway"/>
              <a:sym typeface="Raleway"/>
            </a:endParaRPr>
          </a:p>
          <a:p>
            <a:pPr indent="-381000" lvl="1" marL="914400" rtl="0" algn="l">
              <a:lnSpc>
                <a:spcPct val="115000"/>
              </a:lnSpc>
              <a:spcBef>
                <a:spcPts val="500"/>
              </a:spcBef>
              <a:spcAft>
                <a:spcPts val="0"/>
              </a:spcAft>
              <a:buSzPts val="2400"/>
              <a:buFont typeface="Raleway"/>
              <a:buChar char="•"/>
            </a:pPr>
            <a:r>
              <a:rPr lang="en-US">
                <a:latin typeface="Raleway"/>
                <a:ea typeface="Raleway"/>
                <a:cs typeface="Raleway"/>
                <a:sym typeface="Raleway"/>
              </a:rPr>
              <a:t>Model with loops</a:t>
            </a:r>
            <a:endParaRPr>
              <a:latin typeface="Raleway"/>
              <a:ea typeface="Raleway"/>
              <a:cs typeface="Raleway"/>
              <a:sym typeface="Raleway"/>
            </a:endParaRPr>
          </a:p>
          <a:p>
            <a:pPr indent="-406400" lvl="0" marL="457200" rtl="0" algn="l">
              <a:lnSpc>
                <a:spcPct val="115000"/>
              </a:lnSpc>
              <a:spcBef>
                <a:spcPts val="1000"/>
              </a:spcBef>
              <a:spcAft>
                <a:spcPts val="0"/>
              </a:spcAft>
              <a:buSzPts val="2800"/>
              <a:buFont typeface="Raleway"/>
              <a:buChar char="•"/>
            </a:pPr>
            <a:r>
              <a:rPr lang="en-US">
                <a:latin typeface="Raleway"/>
                <a:ea typeface="Raleway"/>
                <a:cs typeface="Raleway"/>
                <a:sym typeface="Raleway"/>
              </a:rPr>
              <a:t>Categorizing - ex: invertebrates vs. vertebrates</a:t>
            </a:r>
            <a:endParaRPr>
              <a:latin typeface="Raleway"/>
              <a:ea typeface="Raleway"/>
              <a:cs typeface="Raleway"/>
              <a:sym typeface="Raleway"/>
            </a:endParaRPr>
          </a:p>
          <a:p>
            <a:pPr indent="-381000" lvl="1" marL="914400" rtl="0" algn="l">
              <a:lnSpc>
                <a:spcPct val="115000"/>
              </a:lnSpc>
              <a:spcBef>
                <a:spcPts val="500"/>
              </a:spcBef>
              <a:spcAft>
                <a:spcPts val="0"/>
              </a:spcAft>
              <a:buSzPts val="2400"/>
              <a:buFont typeface="Raleway"/>
              <a:buChar char="•"/>
            </a:pPr>
            <a:r>
              <a:rPr lang="en-US">
                <a:latin typeface="Raleway"/>
                <a:ea typeface="Raleway"/>
                <a:cs typeface="Raleway"/>
                <a:sym typeface="Raleway"/>
              </a:rPr>
              <a:t>Model with if-statements</a:t>
            </a:r>
            <a:endParaRPr>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82"/>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1  </a:t>
            </a:r>
            <a:endParaRPr>
              <a:latin typeface="Raleway"/>
              <a:ea typeface="Raleway"/>
              <a:cs typeface="Raleway"/>
              <a:sym typeface="Raleway"/>
            </a:endParaRPr>
          </a:p>
        </p:txBody>
      </p:sp>
      <p:sp>
        <p:nvSpPr>
          <p:cNvPr id="1109" name="Google Shape;1109;p182"/>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0" lvl="0" marL="457200" rtl="0" algn="l">
              <a:lnSpc>
                <a:spcPct val="100000"/>
              </a:lnSpc>
              <a:spcBef>
                <a:spcPts val="1000"/>
              </a:spcBef>
              <a:spcAft>
                <a:spcPts val="0"/>
              </a:spcAft>
              <a:buNone/>
            </a:pPr>
            <a:r>
              <a:rPr b="1" lang="en-US" sz="3200">
                <a:solidFill>
                  <a:srgbClr val="666666"/>
                </a:solidFill>
                <a:latin typeface="Raleway"/>
                <a:ea typeface="Raleway"/>
                <a:cs typeface="Raleway"/>
                <a:sym typeface="Raleway"/>
              </a:rPr>
              <a:t>Social Studies</a:t>
            </a:r>
            <a:r>
              <a:rPr b="1" lang="en-US" sz="3200">
                <a:solidFill>
                  <a:srgbClr val="666666"/>
                </a:solidFill>
                <a:latin typeface="Raleway"/>
                <a:ea typeface="Raleway"/>
                <a:cs typeface="Raleway"/>
                <a:sym typeface="Raleway"/>
              </a:rPr>
              <a:t> </a:t>
            </a:r>
            <a:r>
              <a:rPr lang="en-US" sz="3200">
                <a:solidFill>
                  <a:srgbClr val="666666"/>
                </a:solidFill>
                <a:latin typeface="Raleway"/>
                <a:ea typeface="Raleway"/>
                <a:cs typeface="Raleway"/>
                <a:sym typeface="Raleway"/>
              </a:rPr>
              <a:t>- </a:t>
            </a:r>
            <a:endParaRPr sz="3200">
              <a:solidFill>
                <a:srgbClr val="666666"/>
              </a:solidFill>
              <a:latin typeface="Raleway"/>
              <a:ea typeface="Raleway"/>
              <a:cs typeface="Raleway"/>
              <a:sym typeface="Raleway"/>
            </a:endParaRPr>
          </a:p>
          <a:p>
            <a:pPr indent="0" lvl="0" marL="457200" rtl="0" algn="l">
              <a:lnSpc>
                <a:spcPct val="100000"/>
              </a:lnSpc>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Civic responsibility and online behavior</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Understanding how CS impacts society</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CS is the current way we solve historic problems</a:t>
            </a:r>
            <a:endParaRPr sz="2400">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ex: The underground Railroad relied on secret, encoded messages</a:t>
            </a:r>
            <a:endParaRPr>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We now communicate secretly, with privacy using tools like email and texts</a:t>
            </a:r>
            <a:endParaRPr>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Recognizing personally identifiable information online</a:t>
            </a:r>
            <a:endParaRPr sz="24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83"/>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2  </a:t>
            </a:r>
            <a:endParaRPr>
              <a:latin typeface="Raleway"/>
              <a:ea typeface="Raleway"/>
              <a:cs typeface="Raleway"/>
              <a:sym typeface="Raleway"/>
            </a:endParaRPr>
          </a:p>
        </p:txBody>
      </p:sp>
      <p:sp>
        <p:nvSpPr>
          <p:cNvPr id="1115" name="Google Shape;1115;p183"/>
          <p:cNvSpPr txBox="1"/>
          <p:nvPr>
            <p:ph idx="1" type="body"/>
          </p:nvPr>
        </p:nvSpPr>
        <p:spPr>
          <a:xfrm>
            <a:off x="1635975" y="1210225"/>
            <a:ext cx="95352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Identify Learning Outcomes</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What existing curriculum, pacing guides and standards exist? How will these influence the lesson goals and outcomes?</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Is there any content that may be confused because of integration? For example the term variable has different meanings in computer science, math and science.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How will students know what subjects are being covered?</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84"/>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21" name="Google Shape;1121;p184"/>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Select Level of Integration</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Clr>
                <a:schemeClr val="dk1"/>
              </a:buClr>
              <a:buSzPts val="1100"/>
              <a:buFont typeface="Arial"/>
              <a:buNone/>
            </a:pPr>
            <a:r>
              <a:rPr lang="en-US" sz="2400">
                <a:latin typeface="Raleway"/>
                <a:ea typeface="Raleway"/>
                <a:cs typeface="Raleway"/>
                <a:sym typeface="Raleway"/>
              </a:rPr>
              <a:t>Level 0	No computer science content included in core content</a:t>
            </a:r>
            <a:endParaRPr sz="2400">
              <a:latin typeface="Raleway"/>
              <a:ea typeface="Raleway"/>
              <a:cs typeface="Raleway"/>
              <a:sym typeface="Raleway"/>
            </a:endParaRPr>
          </a:p>
          <a:p>
            <a:pPr indent="0" lvl="0" marL="457200" rtl="0" algn="l">
              <a:spcBef>
                <a:spcPts val="1000"/>
              </a:spcBef>
              <a:spcAft>
                <a:spcPts val="0"/>
              </a:spcAft>
              <a:buClr>
                <a:schemeClr val="dk1"/>
              </a:buClr>
              <a:buSzPts val="1100"/>
              <a:buFont typeface="Arial"/>
              <a:buNone/>
            </a:pPr>
            <a:r>
              <a:rPr lang="en-US" sz="2400">
                <a:latin typeface="Raleway"/>
                <a:ea typeface="Raleway"/>
                <a:cs typeface="Raleway"/>
                <a:sym typeface="Raleway"/>
              </a:rPr>
              <a:t>Level 1	Computer science supports core content</a:t>
            </a:r>
            <a:endParaRPr sz="2400">
              <a:latin typeface="Raleway"/>
              <a:ea typeface="Raleway"/>
              <a:cs typeface="Raleway"/>
              <a:sym typeface="Raleway"/>
            </a:endParaRPr>
          </a:p>
          <a:p>
            <a:pPr indent="0" lvl="0" marL="457200" rtl="0" algn="l">
              <a:spcBef>
                <a:spcPts val="1000"/>
              </a:spcBef>
              <a:spcAft>
                <a:spcPts val="0"/>
              </a:spcAft>
              <a:buClr>
                <a:schemeClr val="dk1"/>
              </a:buClr>
              <a:buSzPts val="1100"/>
              <a:buFont typeface="Arial"/>
              <a:buNone/>
            </a:pPr>
            <a:r>
              <a:rPr lang="en-US" sz="2400">
                <a:latin typeface="Raleway"/>
                <a:ea typeface="Raleway"/>
                <a:cs typeface="Raleway"/>
                <a:sym typeface="Raleway"/>
              </a:rPr>
              <a:t>Level 2	Computer science and core content coequal</a:t>
            </a:r>
            <a:endParaRPr sz="2400">
              <a:latin typeface="Raleway"/>
              <a:ea typeface="Raleway"/>
              <a:cs typeface="Raleway"/>
              <a:sym typeface="Raleway"/>
            </a:endParaRPr>
          </a:p>
          <a:p>
            <a:pPr indent="0" lvl="0" marL="457200" rtl="0" algn="l">
              <a:spcBef>
                <a:spcPts val="1000"/>
              </a:spcBef>
              <a:spcAft>
                <a:spcPts val="0"/>
              </a:spcAft>
              <a:buClr>
                <a:schemeClr val="dk1"/>
              </a:buClr>
              <a:buSzPts val="1100"/>
              <a:buFont typeface="Arial"/>
              <a:buNone/>
            </a:pPr>
            <a:r>
              <a:rPr lang="en-US" sz="2400">
                <a:latin typeface="Raleway"/>
                <a:ea typeface="Raleway"/>
                <a:cs typeface="Raleway"/>
                <a:sym typeface="Raleway"/>
              </a:rPr>
              <a:t>Level 3	Core content supports new learning computer science </a:t>
            </a:r>
            <a:endParaRPr sz="2400">
              <a:latin typeface="Raleway"/>
              <a:ea typeface="Raleway"/>
              <a:cs typeface="Raleway"/>
              <a:sym typeface="Raleway"/>
            </a:endParaRPr>
          </a:p>
          <a:p>
            <a:pPr indent="0" lvl="0" marL="457200" rtl="0" algn="l">
              <a:spcBef>
                <a:spcPts val="1000"/>
              </a:spcBef>
              <a:spcAft>
                <a:spcPts val="0"/>
              </a:spcAft>
              <a:buClr>
                <a:schemeClr val="dk1"/>
              </a:buClr>
              <a:buSzPts val="1100"/>
              <a:buFont typeface="Arial"/>
              <a:buNone/>
            </a:pPr>
            <a:r>
              <a:rPr lang="en-US" sz="2400">
                <a:latin typeface="Raleway"/>
                <a:ea typeface="Raleway"/>
                <a:cs typeface="Raleway"/>
                <a:sym typeface="Raleway"/>
              </a:rPr>
              <a:t>Level 4 	Computer science content only</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22" name="Google Shape;1122;p184"/>
          <p:cNvPicPr preferRelativeResize="0"/>
          <p:nvPr/>
        </p:nvPicPr>
        <p:blipFill>
          <a:blip r:embed="rId3">
            <a:alphaModFix/>
          </a:blip>
          <a:stretch>
            <a:fillRect/>
          </a:stretch>
        </p:blipFill>
        <p:spPr>
          <a:xfrm>
            <a:off x="7125375" y="1143388"/>
            <a:ext cx="4340950" cy="18660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85"/>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28" name="Google Shape;1128;p185"/>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Level o: No computer science </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rPr b="1" lang="en-US" sz="2400">
                <a:solidFill>
                  <a:srgbClr val="666666"/>
                </a:solidFill>
                <a:latin typeface="Raleway"/>
                <a:ea typeface="Raleway"/>
                <a:cs typeface="Raleway"/>
                <a:sym typeface="Raleway"/>
              </a:rPr>
              <a:t>content included in core content</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rPr lang="en-US" sz="2400">
                <a:latin typeface="Raleway"/>
                <a:ea typeface="Raleway"/>
                <a:cs typeface="Raleway"/>
                <a:sym typeface="Raleway"/>
              </a:rPr>
              <a:t>You are done!!</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rPr lang="en-US" sz="2400">
                <a:latin typeface="Raleway"/>
                <a:ea typeface="Raleway"/>
                <a:cs typeface="Raleway"/>
                <a:sym typeface="Raleway"/>
              </a:rPr>
              <a:t>This is what teachers do everyday</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29" name="Google Shape;1129;p185"/>
          <p:cNvPicPr preferRelativeResize="0"/>
          <p:nvPr/>
        </p:nvPicPr>
        <p:blipFill>
          <a:blip r:embed="rId3">
            <a:alphaModFix/>
          </a:blip>
          <a:stretch>
            <a:fillRect/>
          </a:stretch>
        </p:blipFill>
        <p:spPr>
          <a:xfrm>
            <a:off x="7125375" y="1143388"/>
            <a:ext cx="4340950" cy="186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800" u="none" cap="none" strike="noStrike">
                <a:solidFill>
                  <a:schemeClr val="dk1"/>
                </a:solidFill>
              </a:rPr>
              <a:t>Defining Computer Science </a:t>
            </a:r>
            <a:endParaRPr b="1" sz="4800"/>
          </a:p>
        </p:txBody>
      </p:sp>
      <p:sp>
        <p:nvSpPr>
          <p:cNvPr id="437" name="Google Shape;437;p78"/>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rPr i="0" lang="en-US" sz="5600" u="none" cap="none" strike="noStrike">
                <a:solidFill>
                  <a:schemeClr val="dk1"/>
                </a:solidFill>
                <a:latin typeface="Raleway"/>
                <a:ea typeface="Raleway"/>
                <a:cs typeface="Raleway"/>
                <a:sym typeface="Raleway"/>
              </a:rPr>
              <a:t>The study of how we use computing technology to solve human problems.</a:t>
            </a:r>
            <a:endParaRPr sz="5600">
              <a:latin typeface="Raleway"/>
              <a:ea typeface="Raleway"/>
              <a:cs typeface="Raleway"/>
              <a:sym typeface="Raleway"/>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86"/>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35" name="Google Shape;1135;p186"/>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Level 1: Computer science supports </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rPr b="1" lang="en-US" sz="2400">
                <a:solidFill>
                  <a:srgbClr val="666666"/>
                </a:solidFill>
                <a:latin typeface="Raleway"/>
                <a:ea typeface="Raleway"/>
                <a:cs typeface="Raleway"/>
                <a:sym typeface="Raleway"/>
              </a:rPr>
              <a:t>core content</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No new CS content, only core subject</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What computer science vocabulary will be needed for students to participate in this lesson?</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If programming is to be included in the lesson, what specific programming skills will students need in order to be successful?  </a:t>
            </a:r>
            <a:endParaRPr sz="2400">
              <a:latin typeface="Raleway"/>
              <a:ea typeface="Raleway"/>
              <a:cs typeface="Raleway"/>
              <a:sym typeface="Raleway"/>
            </a:endParaRPr>
          </a:p>
          <a:p>
            <a:pPr indent="-355600" lvl="1" marL="914400" rtl="0" algn="l">
              <a:lnSpc>
                <a:spcPct val="115000"/>
              </a:lnSpc>
              <a:spcBef>
                <a:spcPts val="0"/>
              </a:spcBef>
              <a:spcAft>
                <a:spcPts val="0"/>
              </a:spcAft>
              <a:buSzPts val="2000"/>
              <a:buFont typeface="Raleway"/>
              <a:buChar char="•"/>
            </a:pPr>
            <a:r>
              <a:rPr lang="en-US" sz="2000">
                <a:latin typeface="Raleway"/>
                <a:ea typeface="Raleway"/>
                <a:cs typeface="Raleway"/>
                <a:sym typeface="Raleway"/>
              </a:rPr>
              <a:t>What supports will be offered for students lacking the required skills?</a:t>
            </a:r>
            <a:endParaRPr sz="20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en-US" sz="2400">
                <a:latin typeface="Raleway"/>
                <a:ea typeface="Raleway"/>
                <a:cs typeface="Raleway"/>
                <a:sym typeface="Raleway"/>
              </a:rPr>
              <a:t>Will the computer science concepts be a part of the assessment of the learning?</a:t>
            </a:r>
            <a:endParaRPr sz="24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36" name="Google Shape;1136;p186"/>
          <p:cNvPicPr preferRelativeResize="0"/>
          <p:nvPr/>
        </p:nvPicPr>
        <p:blipFill>
          <a:blip r:embed="rId3">
            <a:alphaModFix/>
          </a:blip>
          <a:stretch>
            <a:fillRect/>
          </a:stretch>
        </p:blipFill>
        <p:spPr>
          <a:xfrm>
            <a:off x="7856125" y="1080950"/>
            <a:ext cx="3963126" cy="17036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87"/>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42" name="Google Shape;1142;p187"/>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Level 2: Computer science and core </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rPr b="1" lang="en-US" sz="2400">
                <a:solidFill>
                  <a:srgbClr val="666666"/>
                </a:solidFill>
                <a:latin typeface="Raleway"/>
                <a:ea typeface="Raleway"/>
                <a:cs typeface="Raleway"/>
                <a:sym typeface="Raleway"/>
              </a:rPr>
              <a:t>content coequal</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New content in both CS and core content</a:t>
            </a:r>
            <a:endParaRPr sz="2400">
              <a:latin typeface="Raleway"/>
              <a:ea typeface="Raleway"/>
              <a:cs typeface="Raleway"/>
              <a:sym typeface="Raleway"/>
            </a:endParaRPr>
          </a:p>
          <a:p>
            <a:pPr indent="0" lvl="0" marL="914400" rtl="0" algn="l">
              <a:lnSpc>
                <a:spcPct val="115000"/>
              </a:lnSpc>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b="1" lang="en-US" sz="2400">
                <a:latin typeface="Raleway"/>
                <a:ea typeface="Raleway"/>
                <a:cs typeface="Raleway"/>
                <a:sym typeface="Raleway"/>
              </a:rPr>
              <a:t>CAUTION </a:t>
            </a:r>
            <a:r>
              <a:rPr lang="en-US" sz="2400">
                <a:latin typeface="Raleway"/>
                <a:ea typeface="Raleway"/>
                <a:cs typeface="Raleway"/>
                <a:sym typeface="Raleway"/>
              </a:rPr>
              <a:t>- this can mean a lot of new content</a:t>
            </a:r>
            <a:endParaRPr sz="2400">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Use strategies to reduce cognitive load</a:t>
            </a:r>
            <a:endParaRPr>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Make connections between materials clear</a:t>
            </a:r>
            <a:endParaRPr>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Allow students opportunity to explore and create</a:t>
            </a:r>
            <a:endParaRPr>
              <a:latin typeface="Raleway"/>
              <a:ea typeface="Raleway"/>
              <a:cs typeface="Raleway"/>
              <a:sym typeface="Raleway"/>
            </a:endParaRPr>
          </a:p>
          <a:p>
            <a:pPr indent="-381000" lvl="1" marL="1371600" rtl="0" algn="l">
              <a:lnSpc>
                <a:spcPct val="115000"/>
              </a:lnSpc>
              <a:spcBef>
                <a:spcPts val="0"/>
              </a:spcBef>
              <a:spcAft>
                <a:spcPts val="0"/>
              </a:spcAft>
              <a:buSzPts val="2400"/>
              <a:buFont typeface="Raleway"/>
              <a:buChar char="•"/>
            </a:pPr>
            <a:r>
              <a:rPr lang="en-US">
                <a:latin typeface="Raleway"/>
                <a:ea typeface="Raleway"/>
                <a:cs typeface="Raleway"/>
                <a:sym typeface="Raleway"/>
              </a:rPr>
              <a:t>Create opportunities for student collaboration</a:t>
            </a:r>
            <a:endParaRPr>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43" name="Google Shape;1143;p187"/>
          <p:cNvPicPr preferRelativeResize="0"/>
          <p:nvPr/>
        </p:nvPicPr>
        <p:blipFill>
          <a:blip r:embed="rId3">
            <a:alphaModFix/>
          </a:blip>
          <a:stretch>
            <a:fillRect/>
          </a:stretch>
        </p:blipFill>
        <p:spPr>
          <a:xfrm>
            <a:off x="8460425" y="1115273"/>
            <a:ext cx="3582099" cy="1539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88"/>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49" name="Google Shape;1149;p188"/>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Level 3: Core content supports </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rPr b="1" lang="en-US" sz="2400">
                <a:solidFill>
                  <a:srgbClr val="666666"/>
                </a:solidFill>
                <a:latin typeface="Raleway"/>
                <a:ea typeface="Raleway"/>
                <a:cs typeface="Raleway"/>
                <a:sym typeface="Raleway"/>
              </a:rPr>
              <a:t>new learning computer science</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N</a:t>
            </a:r>
            <a:r>
              <a:rPr lang="en-US" sz="2400">
                <a:latin typeface="Raleway"/>
                <a:ea typeface="Raleway"/>
                <a:cs typeface="Raleway"/>
                <a:sym typeface="Raleway"/>
              </a:rPr>
              <a:t>ew computer science content introduced</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381000" lvl="0" marL="457200" rtl="0" algn="l">
              <a:spcBef>
                <a:spcPts val="1000"/>
              </a:spcBef>
              <a:spcAft>
                <a:spcPts val="0"/>
              </a:spcAft>
              <a:buSzPts val="2400"/>
              <a:buFont typeface="Raleway"/>
              <a:buChar char="•"/>
            </a:pPr>
            <a:r>
              <a:rPr lang="en-US" sz="2400">
                <a:latin typeface="Raleway"/>
                <a:ea typeface="Raleway"/>
                <a:cs typeface="Raleway"/>
                <a:sym typeface="Raleway"/>
              </a:rPr>
              <a:t>Core content being covered should be review of previous material.</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50" name="Google Shape;1150;p188"/>
          <p:cNvPicPr preferRelativeResize="0"/>
          <p:nvPr/>
        </p:nvPicPr>
        <p:blipFill>
          <a:blip r:embed="rId3">
            <a:alphaModFix/>
          </a:blip>
          <a:stretch>
            <a:fillRect/>
          </a:stretch>
        </p:blipFill>
        <p:spPr>
          <a:xfrm>
            <a:off x="7125375" y="1143388"/>
            <a:ext cx="4340950" cy="18660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89"/>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3 </a:t>
            </a:r>
            <a:endParaRPr>
              <a:latin typeface="Raleway"/>
              <a:ea typeface="Raleway"/>
              <a:cs typeface="Raleway"/>
              <a:sym typeface="Raleway"/>
            </a:endParaRPr>
          </a:p>
        </p:txBody>
      </p:sp>
      <p:sp>
        <p:nvSpPr>
          <p:cNvPr id="1156" name="Google Shape;1156;p189"/>
          <p:cNvSpPr txBox="1"/>
          <p:nvPr>
            <p:ph idx="1" type="body"/>
          </p:nvPr>
        </p:nvSpPr>
        <p:spPr>
          <a:xfrm>
            <a:off x="1635975" y="1210225"/>
            <a:ext cx="10113000" cy="49947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Level 4: Computer science</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rPr b="1" lang="en-US" sz="2400">
                <a:solidFill>
                  <a:srgbClr val="666666"/>
                </a:solidFill>
                <a:latin typeface="Raleway"/>
                <a:ea typeface="Raleway"/>
                <a:cs typeface="Raleway"/>
                <a:sym typeface="Raleway"/>
              </a:rPr>
              <a:t> content only</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How do you fit this into a packed schedule?</a:t>
            </a:r>
            <a:endParaRPr sz="2400">
              <a:latin typeface="Raleway"/>
              <a:ea typeface="Raleway"/>
              <a:cs typeface="Raleway"/>
              <a:sym typeface="Raleway"/>
            </a:endParaRPr>
          </a:p>
          <a:p>
            <a:pPr indent="0" lvl="0" marL="914400" rtl="0" algn="l">
              <a:lnSpc>
                <a:spcPct val="115000"/>
              </a:lnSpc>
              <a:spcBef>
                <a:spcPts val="1000"/>
              </a:spcBef>
              <a:spcAft>
                <a:spcPts val="0"/>
              </a:spcAft>
              <a:buNone/>
            </a:pPr>
            <a:r>
              <a:t/>
            </a:r>
            <a:endParaRPr sz="2400">
              <a:latin typeface="Raleway"/>
              <a:ea typeface="Raleway"/>
              <a:cs typeface="Raleway"/>
              <a:sym typeface="Raleway"/>
            </a:endParaRPr>
          </a:p>
          <a:p>
            <a:pPr indent="-381000" lvl="0" marL="457200" rtl="0" algn="l">
              <a:lnSpc>
                <a:spcPct val="115000"/>
              </a:lnSpc>
              <a:spcBef>
                <a:spcPts val="1000"/>
              </a:spcBef>
              <a:spcAft>
                <a:spcPts val="0"/>
              </a:spcAft>
              <a:buSzPts val="2400"/>
              <a:buFont typeface="Raleway"/>
              <a:buChar char="•"/>
            </a:pPr>
            <a:r>
              <a:rPr lang="en-US" sz="2400">
                <a:latin typeface="Raleway"/>
                <a:ea typeface="Raleway"/>
                <a:cs typeface="Raleway"/>
                <a:sym typeface="Raleway"/>
              </a:rPr>
              <a:t>Are there opportunities to make connections to learning in core subjects</a:t>
            </a:r>
            <a:endParaRPr sz="2400">
              <a:latin typeface="Raleway"/>
              <a:ea typeface="Raleway"/>
              <a:cs typeface="Raleway"/>
              <a:sym typeface="Raleway"/>
            </a:endParaRPr>
          </a:p>
          <a:p>
            <a:pPr indent="0" lvl="0" marL="914400" rtl="0" algn="l">
              <a:lnSpc>
                <a:spcPct val="115000"/>
              </a:lnSpc>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pic>
        <p:nvPicPr>
          <p:cNvPr id="1157" name="Google Shape;1157;p189"/>
          <p:cNvPicPr preferRelativeResize="0"/>
          <p:nvPr/>
        </p:nvPicPr>
        <p:blipFill>
          <a:blip r:embed="rId3">
            <a:alphaModFix/>
          </a:blip>
          <a:stretch>
            <a:fillRect/>
          </a:stretch>
        </p:blipFill>
        <p:spPr>
          <a:xfrm>
            <a:off x="7125375" y="1143388"/>
            <a:ext cx="4340950" cy="18660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190"/>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91EA"/>
                </a:solidFill>
                <a:latin typeface="Raleway"/>
                <a:ea typeface="Raleway"/>
                <a:cs typeface="Raleway"/>
                <a:sym typeface="Raleway"/>
              </a:rPr>
              <a:t>Integrating Computer Science -</a:t>
            </a:r>
            <a:r>
              <a:rPr b="1" lang="en-US">
                <a:solidFill>
                  <a:srgbClr val="0091EA"/>
                </a:solidFill>
                <a:latin typeface="Raleway"/>
                <a:ea typeface="Raleway"/>
                <a:cs typeface="Raleway"/>
                <a:sym typeface="Raleway"/>
              </a:rPr>
              <a:t> Step 4</a:t>
            </a:r>
            <a:endParaRPr>
              <a:latin typeface="Raleway"/>
              <a:ea typeface="Raleway"/>
              <a:cs typeface="Raleway"/>
              <a:sym typeface="Raleway"/>
            </a:endParaRPr>
          </a:p>
        </p:txBody>
      </p:sp>
      <p:sp>
        <p:nvSpPr>
          <p:cNvPr id="1163" name="Google Shape;1163;p190"/>
          <p:cNvSpPr txBox="1"/>
          <p:nvPr>
            <p:ph idx="1" type="body"/>
          </p:nvPr>
        </p:nvSpPr>
        <p:spPr>
          <a:xfrm>
            <a:off x="1635975" y="1210225"/>
            <a:ext cx="10113000" cy="5366400"/>
          </a:xfrm>
          <a:prstGeom prst="rect">
            <a:avLst/>
          </a:prstGeom>
        </p:spPr>
        <p:txBody>
          <a:bodyPr anchorCtr="0" anchor="t" bIns="91425" lIns="91425" spcFirstLastPara="1" rIns="91425" wrap="square" tIns="91425">
            <a:noAutofit/>
          </a:bodyPr>
          <a:lstStyle/>
          <a:p>
            <a:pPr indent="0" lvl="0" marL="177800" rtl="0" algn="l">
              <a:spcBef>
                <a:spcPts val="1000"/>
              </a:spcBef>
              <a:spcAft>
                <a:spcPts val="0"/>
              </a:spcAft>
              <a:buNone/>
            </a:pPr>
            <a:r>
              <a:rPr b="1" lang="en-US" sz="2400">
                <a:solidFill>
                  <a:srgbClr val="666666"/>
                </a:solidFill>
                <a:latin typeface="Raleway"/>
                <a:ea typeface="Raleway"/>
                <a:cs typeface="Raleway"/>
                <a:sym typeface="Raleway"/>
              </a:rPr>
              <a:t>Plan the Learning Activities</a:t>
            </a:r>
            <a:endParaRPr b="1" sz="2400">
              <a:solidFill>
                <a:srgbClr val="666666"/>
              </a:solidFill>
              <a:latin typeface="Raleway"/>
              <a:ea typeface="Raleway"/>
              <a:cs typeface="Raleway"/>
              <a:sym typeface="Raleway"/>
            </a:endParaRPr>
          </a:p>
          <a:p>
            <a:pPr indent="0" lvl="0" marL="1778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355600" lvl="0" marL="457200" rtl="0" algn="l">
              <a:lnSpc>
                <a:spcPct val="115000"/>
              </a:lnSpc>
              <a:spcBef>
                <a:spcPts val="1000"/>
              </a:spcBef>
              <a:spcAft>
                <a:spcPts val="0"/>
              </a:spcAft>
              <a:buSzPts val="2000"/>
              <a:buFont typeface="Raleway"/>
              <a:buChar char="•"/>
            </a:pPr>
            <a:r>
              <a:rPr lang="en-US" sz="2000">
                <a:latin typeface="Raleway"/>
                <a:ea typeface="Raleway"/>
                <a:cs typeface="Raleway"/>
                <a:sym typeface="Raleway"/>
              </a:rPr>
              <a:t>Is the computer science content best taught plugged or unplugged?</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What technology or materials will be needed for this lesson?</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How much time will the lesson take?</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What kind of formative and summative feedback activities are included?</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Are these activities accessible for all learners in the class?</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What questions can be used to move from “just the facts, m’am” to higher order thinking? </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Is there any content that may be confused because of integration? For example the term variable has different meanings in computer science, math and science. </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US" sz="2000">
                <a:latin typeface="Raleway"/>
                <a:ea typeface="Raleway"/>
                <a:cs typeface="Raleway"/>
                <a:sym typeface="Raleway"/>
              </a:rPr>
              <a:t>Is the level of integration appropriate? Does it need to be adjusted? </a:t>
            </a:r>
            <a:endParaRPr sz="2000">
              <a:latin typeface="Raleway"/>
              <a:ea typeface="Raleway"/>
              <a:cs typeface="Raleway"/>
              <a:sym typeface="Raleway"/>
            </a:endParaRPr>
          </a:p>
          <a:p>
            <a:pPr indent="0" lvl="0" marL="914400" rtl="0" algn="l">
              <a:spcBef>
                <a:spcPts val="1000"/>
              </a:spcBef>
              <a:spcAft>
                <a:spcPts val="0"/>
              </a:spcAft>
              <a:buNone/>
            </a:pPr>
            <a:r>
              <a:t/>
            </a:r>
            <a:endParaRPr sz="2400">
              <a:latin typeface="Raleway"/>
              <a:ea typeface="Raleway"/>
              <a:cs typeface="Raleway"/>
              <a:sym typeface="Raleway"/>
            </a:endParaRPr>
          </a:p>
          <a:p>
            <a:pPr indent="0" lvl="0" marL="457200" rtl="0" algn="l">
              <a:spcBef>
                <a:spcPts val="1000"/>
              </a:spcBef>
              <a:spcAft>
                <a:spcPts val="0"/>
              </a:spcAft>
              <a:buNone/>
            </a:pPr>
            <a:r>
              <a:t/>
            </a:r>
            <a:endParaRPr sz="2400">
              <a:latin typeface="Raleway"/>
              <a:ea typeface="Raleway"/>
              <a:cs typeface="Raleway"/>
              <a:sym typeface="Raleway"/>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pic>
        <p:nvPicPr>
          <p:cNvPr id="1168" name="Google Shape;1168;p191"/>
          <p:cNvPicPr preferRelativeResize="0"/>
          <p:nvPr/>
        </p:nvPicPr>
        <p:blipFill>
          <a:blip r:embed="rId3">
            <a:alphaModFix/>
          </a:blip>
          <a:stretch>
            <a:fillRect/>
          </a:stretch>
        </p:blipFill>
        <p:spPr>
          <a:xfrm rot="496150">
            <a:off x="4317025" y="1926925"/>
            <a:ext cx="7562300" cy="4894526"/>
          </a:xfrm>
          <a:prstGeom prst="rect">
            <a:avLst/>
          </a:prstGeom>
          <a:noFill/>
          <a:ln cap="flat" cmpd="sng" w="19050">
            <a:solidFill>
              <a:srgbClr val="009DD9"/>
            </a:solidFill>
            <a:prstDash val="solid"/>
            <a:round/>
            <a:headEnd len="sm" w="sm" type="none"/>
            <a:tailEnd len="sm" w="sm" type="none"/>
          </a:ln>
        </p:spPr>
      </p:pic>
      <p:sp>
        <p:nvSpPr>
          <p:cNvPr id="1169" name="Google Shape;1169;p191"/>
          <p:cNvSpPr txBox="1"/>
          <p:nvPr>
            <p:ph type="title"/>
          </p:nvPr>
        </p:nvSpPr>
        <p:spPr>
          <a:xfrm>
            <a:off x="838200" y="365125"/>
            <a:ext cx="10515600" cy="8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Integrating  - You Try it! </a:t>
            </a:r>
            <a:endParaRPr>
              <a:latin typeface="Raleway"/>
              <a:ea typeface="Raleway"/>
              <a:cs typeface="Raleway"/>
              <a:sym typeface="Raleway"/>
            </a:endParaRPr>
          </a:p>
        </p:txBody>
      </p:sp>
      <p:sp>
        <p:nvSpPr>
          <p:cNvPr id="1170" name="Google Shape;1170;p191"/>
          <p:cNvSpPr txBox="1"/>
          <p:nvPr>
            <p:ph idx="1" type="body"/>
          </p:nvPr>
        </p:nvSpPr>
        <p:spPr>
          <a:xfrm>
            <a:off x="576525" y="1591225"/>
            <a:ext cx="4019100" cy="4903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a:solidFill>
                  <a:srgbClr val="666666"/>
                </a:solidFill>
                <a:latin typeface="Raleway"/>
                <a:ea typeface="Raleway"/>
                <a:cs typeface="Raleway"/>
                <a:sym typeface="Raleway"/>
              </a:rPr>
              <a:t>With your group</a:t>
            </a:r>
            <a:endParaRPr b="1">
              <a:solidFill>
                <a:srgbClr val="666666"/>
              </a:solidFill>
              <a:latin typeface="Raleway"/>
              <a:ea typeface="Raleway"/>
              <a:cs typeface="Raleway"/>
              <a:sym typeface="Raleway"/>
            </a:endParaRPr>
          </a:p>
          <a:p>
            <a:pPr indent="-406400" lvl="0" marL="457200" rtl="0" algn="l">
              <a:spcBef>
                <a:spcPts val="1000"/>
              </a:spcBef>
              <a:spcAft>
                <a:spcPts val="0"/>
              </a:spcAft>
              <a:buSzPts val="2800"/>
              <a:buFont typeface="Raleway"/>
              <a:buChar char="•"/>
            </a:pPr>
            <a:r>
              <a:rPr lang="en-US">
                <a:latin typeface="Raleway"/>
                <a:ea typeface="Raleway"/>
                <a:cs typeface="Raleway"/>
                <a:sym typeface="Raleway"/>
              </a:rPr>
              <a:t>Make a copy of the template (link in agenda)</a:t>
            </a:r>
            <a:endParaRPr>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406400" lvl="0" marL="457200" rtl="0" algn="l">
              <a:spcBef>
                <a:spcPts val="1000"/>
              </a:spcBef>
              <a:spcAft>
                <a:spcPts val="0"/>
              </a:spcAft>
              <a:buSzPts val="2800"/>
              <a:buFont typeface="Raleway"/>
              <a:buChar char="•"/>
            </a:pPr>
            <a:r>
              <a:rPr lang="en-US">
                <a:latin typeface="Raleway"/>
                <a:ea typeface="Raleway"/>
                <a:cs typeface="Raleway"/>
                <a:sym typeface="Raleway"/>
              </a:rPr>
              <a:t>Take a break as needed</a:t>
            </a:r>
            <a:endParaRPr>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406400" lvl="0" marL="457200" rtl="0" algn="l">
              <a:spcBef>
                <a:spcPts val="1000"/>
              </a:spcBef>
              <a:spcAft>
                <a:spcPts val="0"/>
              </a:spcAft>
              <a:buSzPts val="2800"/>
              <a:buFont typeface="Raleway"/>
              <a:buChar char="•"/>
            </a:pPr>
            <a:r>
              <a:rPr lang="en-US">
                <a:latin typeface="Raleway"/>
                <a:ea typeface="Raleway"/>
                <a:cs typeface="Raleway"/>
                <a:sym typeface="Raleway"/>
              </a:rPr>
              <a:t>Add them to the   .      </a:t>
            </a:r>
            <a:endParaRPr>
              <a:latin typeface="Raleway"/>
              <a:ea typeface="Raleway"/>
              <a:cs typeface="Raleway"/>
              <a:sym typeface="Raleway"/>
            </a:endParaRPr>
          </a:p>
          <a:p>
            <a:pPr indent="0" lvl="0" marL="457200" rtl="0" algn="l">
              <a:spcBef>
                <a:spcPts val="1000"/>
              </a:spcBef>
              <a:spcAft>
                <a:spcPts val="0"/>
              </a:spcAft>
              <a:buNone/>
            </a:pPr>
            <a:r>
              <a:rPr lang="en-US">
                <a:latin typeface="Raleway"/>
                <a:ea typeface="Raleway"/>
                <a:cs typeface="Raleway"/>
                <a:sym typeface="Raleway"/>
              </a:rPr>
              <a:t>         drive to share</a:t>
            </a:r>
            <a:endParaRPr>
              <a:latin typeface="Raleway"/>
              <a:ea typeface="Raleway"/>
              <a:cs typeface="Raleway"/>
              <a:sym typeface="Raleway"/>
            </a:endParaRPr>
          </a:p>
          <a:p>
            <a:pPr indent="-50800" lvl="0" marL="228600" rtl="0" algn="l">
              <a:spcBef>
                <a:spcPts val="1000"/>
              </a:spcBef>
              <a:spcAft>
                <a:spcPts val="0"/>
              </a:spcAft>
              <a:buNone/>
            </a:pPr>
            <a:r>
              <a:t/>
            </a:r>
            <a:endParaRPr b="1" sz="48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9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Crosswalk - CS and Language Arts</a:t>
            </a:r>
            <a:r>
              <a:rPr lang="en-US">
                <a:latin typeface="Raleway"/>
                <a:ea typeface="Raleway"/>
                <a:cs typeface="Raleway"/>
                <a:sym typeface="Raleway"/>
              </a:rPr>
              <a:t> </a:t>
            </a:r>
            <a:endParaRPr>
              <a:latin typeface="Raleway"/>
              <a:ea typeface="Raleway"/>
              <a:cs typeface="Raleway"/>
              <a:sym typeface="Raleway"/>
            </a:endParaRPr>
          </a:p>
        </p:txBody>
      </p:sp>
      <p:sp>
        <p:nvSpPr>
          <p:cNvPr id="1176" name="Google Shape;1176;p192"/>
          <p:cNvSpPr txBox="1"/>
          <p:nvPr>
            <p:ph idx="1" type="body"/>
          </p:nvPr>
        </p:nvSpPr>
        <p:spPr>
          <a:xfrm>
            <a:off x="2010100" y="1825625"/>
            <a:ext cx="9065100" cy="4351200"/>
          </a:xfrm>
          <a:prstGeom prst="rect">
            <a:avLst/>
          </a:prstGeom>
        </p:spPr>
        <p:txBody>
          <a:bodyPr anchorCtr="0" anchor="ctr" bIns="91425" lIns="91425" spcFirstLastPara="1" rIns="91425" wrap="square" tIns="91425">
            <a:noAutofit/>
          </a:bodyPr>
          <a:lstStyle/>
          <a:p>
            <a:pPr indent="0" lvl="0" marL="177800" rtl="0" algn="l">
              <a:spcBef>
                <a:spcPts val="1000"/>
              </a:spcBef>
              <a:spcAft>
                <a:spcPts val="0"/>
              </a:spcAft>
              <a:buNone/>
            </a:pPr>
            <a:r>
              <a:rPr lang="en-US" sz="4000">
                <a:latin typeface="Raleway"/>
                <a:ea typeface="Raleway"/>
                <a:cs typeface="Raleway"/>
                <a:sym typeface="Raleway"/>
              </a:rPr>
              <a:t>In your journal - look through the English and CS SOLs - what practices in English are reflected in Computer Science?</a:t>
            </a:r>
            <a:endParaRPr/>
          </a:p>
          <a:p>
            <a:pPr indent="-50800" lvl="0" marL="228600" rtl="0" algn="l">
              <a:spcBef>
                <a:spcPts val="100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9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Debugging - Three types of errors in coding</a:t>
            </a:r>
            <a:endParaRPr/>
          </a:p>
        </p:txBody>
      </p:sp>
      <p:sp>
        <p:nvSpPr>
          <p:cNvPr id="1182" name="Google Shape;1182;p19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SzPts val="3200"/>
              <a:buFont typeface="Raleway"/>
              <a:buAutoNum type="arabicPeriod"/>
            </a:pPr>
            <a:r>
              <a:rPr lang="en-US" sz="3200">
                <a:latin typeface="Raleway"/>
                <a:ea typeface="Raleway"/>
                <a:cs typeface="Raleway"/>
                <a:sym typeface="Raleway"/>
              </a:rPr>
              <a:t>Syntax errors</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AutoNum type="arabicPeriod"/>
            </a:pPr>
            <a:r>
              <a:rPr lang="en-US" sz="3200">
                <a:latin typeface="Raleway"/>
                <a:ea typeface="Raleway"/>
                <a:cs typeface="Raleway"/>
                <a:sym typeface="Raleway"/>
              </a:rPr>
              <a:t>Logic Errors</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AutoNum type="arabicPeriod"/>
            </a:pPr>
            <a:r>
              <a:rPr lang="en-US" sz="3200">
                <a:latin typeface="Raleway"/>
                <a:ea typeface="Raleway"/>
                <a:cs typeface="Raleway"/>
                <a:sym typeface="Raleway"/>
              </a:rPr>
              <a:t>Runtime Errors </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9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Debugging - </a:t>
            </a:r>
            <a:r>
              <a:rPr lang="en-US" sz="3200">
                <a:latin typeface="Raleway"/>
                <a:ea typeface="Raleway"/>
                <a:cs typeface="Raleway"/>
                <a:sym typeface="Raleway"/>
              </a:rPr>
              <a:t>Syntax errors</a:t>
            </a:r>
            <a:endParaRPr/>
          </a:p>
        </p:txBody>
      </p:sp>
      <p:sp>
        <p:nvSpPr>
          <p:cNvPr id="1188" name="Google Shape;1188;p19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200">
                <a:latin typeface="Raleway"/>
                <a:ea typeface="Raleway"/>
                <a:cs typeface="Raleway"/>
                <a:sym typeface="Raleway"/>
              </a:rPr>
              <a:t>The code will not run - something is entered incorrectly</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a:p>
            <a:pPr indent="0" lvl="0" marL="0" rtl="0" algn="l">
              <a:spcBef>
                <a:spcPts val="1000"/>
              </a:spcBef>
              <a:spcAft>
                <a:spcPts val="0"/>
              </a:spcAft>
              <a:buNone/>
            </a:pPr>
            <a:r>
              <a:rPr lang="en-US" sz="3200">
                <a:latin typeface="Raleway"/>
                <a:ea typeface="Raleway"/>
                <a:cs typeface="Raleway"/>
                <a:sym typeface="Raleway"/>
              </a:rPr>
              <a:t>Similar to grammar and syntax errors in student writing</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9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Debugging - </a:t>
            </a:r>
            <a:r>
              <a:rPr lang="en-US"/>
              <a:t>Logic Errors</a:t>
            </a:r>
            <a:endParaRPr/>
          </a:p>
        </p:txBody>
      </p:sp>
      <p:sp>
        <p:nvSpPr>
          <p:cNvPr id="1194" name="Google Shape;1194;p19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457200" rtl="0" algn="l">
              <a:lnSpc>
                <a:spcPct val="100000"/>
              </a:lnSpc>
              <a:spcBef>
                <a:spcPts val="1000"/>
              </a:spcBef>
              <a:spcAft>
                <a:spcPts val="0"/>
              </a:spcAft>
              <a:buNone/>
            </a:pPr>
            <a:r>
              <a:rPr lang="en-US" sz="3200">
                <a:latin typeface="Raleway"/>
                <a:ea typeface="Raleway"/>
                <a:cs typeface="Raleway"/>
                <a:sym typeface="Raleway"/>
              </a:rPr>
              <a:t>The program runs, but the results are not correct</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1200">
              <a:latin typeface="Raleway"/>
              <a:ea typeface="Raleway"/>
              <a:cs typeface="Raleway"/>
              <a:sym typeface="Raleway"/>
            </a:endParaRPr>
          </a:p>
          <a:p>
            <a:pPr indent="0" lvl="0" marL="457200" rtl="0" algn="l">
              <a:lnSpc>
                <a:spcPct val="150000"/>
              </a:lnSpc>
              <a:spcBef>
                <a:spcPts val="1000"/>
              </a:spcBef>
              <a:spcAft>
                <a:spcPts val="0"/>
              </a:spcAft>
              <a:buNone/>
            </a:pPr>
            <a:r>
              <a:rPr lang="en-US" sz="3200">
                <a:latin typeface="Raleway"/>
                <a:ea typeface="Raleway"/>
                <a:cs typeface="Raleway"/>
                <a:sym typeface="Raleway"/>
              </a:rPr>
              <a:t>Similar to editing student writing for clarity</a:t>
            </a:r>
            <a:endParaRPr sz="32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9"/>
          <p:cNvSpPr txBox="1"/>
          <p:nvPr>
            <p:ph type="title"/>
          </p:nvPr>
        </p:nvSpPr>
        <p:spPr>
          <a:xfrm>
            <a:off x="838200" y="484350"/>
            <a:ext cx="10515600" cy="407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lang="en-US" sz="4800">
                <a:solidFill>
                  <a:srgbClr val="999999"/>
                </a:solidFill>
              </a:rPr>
              <a:t> “Computer science is the study of computers and algorithmic processes, including their principles, design, implementation, and impact on society” </a:t>
            </a:r>
            <a:endParaRPr b="1" sz="4800">
              <a:solidFill>
                <a:srgbClr val="999999"/>
              </a:solidFill>
            </a:endParaRPr>
          </a:p>
          <a:p>
            <a:pPr indent="0" lvl="0" marL="0" marR="0" rtl="0" algn="l">
              <a:lnSpc>
                <a:spcPct val="90000"/>
              </a:lnSpc>
              <a:spcBef>
                <a:spcPts val="0"/>
              </a:spcBef>
              <a:spcAft>
                <a:spcPts val="0"/>
              </a:spcAft>
              <a:buClr>
                <a:schemeClr val="dk1"/>
              </a:buClr>
              <a:buSzPts val="1100"/>
              <a:buFont typeface="Arial"/>
              <a:buNone/>
            </a:pPr>
            <a:r>
              <a:rPr b="1" lang="en-US" sz="4800">
                <a:solidFill>
                  <a:srgbClr val="999999"/>
                </a:solidFill>
              </a:rPr>
              <a:t>(Tucker, 2006, p. 2).</a:t>
            </a:r>
            <a:endParaRPr b="1" sz="4800">
              <a:solidFill>
                <a:srgbClr val="999999"/>
              </a:solidFill>
            </a:endParaRPr>
          </a:p>
        </p:txBody>
      </p:sp>
      <p:sp>
        <p:nvSpPr>
          <p:cNvPr id="443" name="Google Shape;443;p79"/>
          <p:cNvSpPr txBox="1"/>
          <p:nvPr>
            <p:ph idx="1" type="body"/>
          </p:nvPr>
        </p:nvSpPr>
        <p:spPr>
          <a:xfrm>
            <a:off x="1818650" y="4149850"/>
            <a:ext cx="9535200" cy="20271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1000"/>
              </a:spcBef>
              <a:spcAft>
                <a:spcPts val="0"/>
              </a:spcAft>
              <a:buClr>
                <a:schemeClr val="dk1"/>
              </a:buClr>
              <a:buFont typeface="Arial"/>
              <a:buNone/>
            </a:pPr>
            <a:r>
              <a:rPr i="1" lang="en-US" sz="9600">
                <a:latin typeface="Raleway"/>
                <a:ea typeface="Raleway"/>
                <a:cs typeface="Raleway"/>
                <a:sym typeface="Raleway"/>
              </a:rPr>
              <a:t>Huh?</a:t>
            </a:r>
            <a:r>
              <a:rPr i="0" lang="en-US" sz="4400" u="none" cap="none" strike="noStrike">
                <a:solidFill>
                  <a:schemeClr val="dk1"/>
                </a:solidFill>
                <a:latin typeface="Raleway"/>
                <a:ea typeface="Raleway"/>
                <a:cs typeface="Raleway"/>
                <a:sym typeface="Raleway"/>
              </a:rPr>
              <a:t>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 calcmode="lin" valueType="num">
                                      <p:cBhvr additive="base">
                                        <p:cTn dur="1000"/>
                                        <p:tgtEl>
                                          <p:spTgt spid="4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9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Debugging - </a:t>
            </a:r>
            <a:r>
              <a:rPr lang="en-US" sz="3200">
                <a:latin typeface="Raleway"/>
                <a:ea typeface="Raleway"/>
                <a:cs typeface="Raleway"/>
                <a:sym typeface="Raleway"/>
              </a:rPr>
              <a:t>Runtime Errors</a:t>
            </a:r>
            <a:endParaRPr/>
          </a:p>
        </p:txBody>
      </p:sp>
      <p:sp>
        <p:nvSpPr>
          <p:cNvPr id="1200" name="Google Shape;1200;p19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457200" rtl="0" algn="l">
              <a:lnSpc>
                <a:spcPct val="150000"/>
              </a:lnSpc>
              <a:spcBef>
                <a:spcPts val="1000"/>
              </a:spcBef>
              <a:spcAft>
                <a:spcPts val="0"/>
              </a:spcAft>
              <a:buNone/>
            </a:pPr>
            <a:r>
              <a:rPr lang="en-US" sz="3200">
                <a:latin typeface="Raleway"/>
                <a:ea typeface="Raleway"/>
                <a:cs typeface="Raleway"/>
                <a:sym typeface="Raleway"/>
              </a:rPr>
              <a:t>These are errors while the program is running</a:t>
            </a:r>
            <a:endParaRPr sz="3200">
              <a:latin typeface="Raleway"/>
              <a:ea typeface="Raleway"/>
              <a:cs typeface="Raleway"/>
              <a:sym typeface="Raleway"/>
            </a:endParaRPr>
          </a:p>
          <a:p>
            <a:pPr indent="0" lvl="0" marL="457200" rtl="0" algn="l">
              <a:lnSpc>
                <a:spcPct val="150000"/>
              </a:lnSpc>
              <a:spcBef>
                <a:spcPts val="1000"/>
              </a:spcBef>
              <a:spcAft>
                <a:spcPts val="0"/>
              </a:spcAft>
              <a:buNone/>
            </a:pPr>
            <a:r>
              <a:t/>
            </a:r>
            <a:endParaRPr sz="3200">
              <a:latin typeface="Raleway"/>
              <a:ea typeface="Raleway"/>
              <a:cs typeface="Raleway"/>
              <a:sym typeface="Raleway"/>
            </a:endParaRPr>
          </a:p>
          <a:p>
            <a:pPr indent="0" lvl="0" marL="457200" rtl="0" algn="l">
              <a:lnSpc>
                <a:spcPct val="150000"/>
              </a:lnSpc>
              <a:spcBef>
                <a:spcPts val="1000"/>
              </a:spcBef>
              <a:spcAft>
                <a:spcPts val="0"/>
              </a:spcAft>
              <a:buNone/>
            </a:pPr>
            <a:r>
              <a:rPr lang="en-US" sz="3200">
                <a:latin typeface="Raleway"/>
                <a:ea typeface="Raleway"/>
                <a:cs typeface="Raleway"/>
                <a:sym typeface="Raleway"/>
              </a:rPr>
              <a:t>EX: Dividing by zero will make a program crash</a:t>
            </a:r>
            <a:r>
              <a:rPr lang="en-US" sz="3200">
                <a:latin typeface="Raleway"/>
                <a:ea typeface="Raleway"/>
                <a:cs typeface="Raleway"/>
                <a:sym typeface="Raleway"/>
              </a:rPr>
              <a:t> </a:t>
            </a:r>
            <a:endParaRPr sz="3200">
              <a:latin typeface="Raleway"/>
              <a:ea typeface="Raleway"/>
              <a:cs typeface="Raleway"/>
              <a:sym typeface="Raleway"/>
            </a:endParaRPr>
          </a:p>
          <a:p>
            <a:pPr indent="-431800" lvl="0" marL="457200" rtl="0" algn="l">
              <a:lnSpc>
                <a:spcPct val="150000"/>
              </a:lnSpc>
              <a:spcBef>
                <a:spcPts val="1000"/>
              </a:spcBef>
              <a:spcAft>
                <a:spcPts val="0"/>
              </a:spcAft>
              <a:buSzPts val="3200"/>
              <a:buFont typeface="Raleway"/>
              <a:buChar char="•"/>
            </a:pPr>
            <a:r>
              <a:rPr lang="en-US" sz="3200">
                <a:latin typeface="Raleway"/>
                <a:ea typeface="Raleway"/>
                <a:cs typeface="Raleway"/>
                <a:sym typeface="Raleway"/>
              </a:rPr>
              <a:t>Scratch is built so this doesn’t happen</a:t>
            </a:r>
            <a:endParaRPr sz="3200">
              <a:latin typeface="Raleway"/>
              <a:ea typeface="Raleway"/>
              <a:cs typeface="Raleway"/>
              <a:sym typeface="Raleway"/>
            </a:endParaRPr>
          </a:p>
          <a:p>
            <a:pPr indent="-431800" lvl="0" marL="457200" rtl="0" algn="l">
              <a:spcBef>
                <a:spcPts val="0"/>
              </a:spcBef>
              <a:spcAft>
                <a:spcPts val="0"/>
              </a:spcAft>
              <a:buSzPts val="3200"/>
              <a:buFont typeface="Raleway"/>
              <a:buChar char="•"/>
            </a:pPr>
            <a:r>
              <a:rPr lang="en-US" sz="3200">
                <a:latin typeface="Raleway"/>
                <a:ea typeface="Raleway"/>
                <a:cs typeface="Raleway"/>
                <a:sym typeface="Raleway"/>
              </a:rPr>
              <a:t>Not very common in K5 </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9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Debugging </a:t>
            </a:r>
            <a:endParaRPr/>
          </a:p>
        </p:txBody>
      </p:sp>
      <p:sp>
        <p:nvSpPr>
          <p:cNvPr id="1206" name="Google Shape;1206;p197"/>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Students debugging their programs is an opportunity to reinforce the editinging strategies used in their writing</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Also is an opportunity for students to read each other’s code and help fix problems</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98"/>
          <p:cNvSpPr txBox="1"/>
          <p:nvPr>
            <p:ph idx="1" type="body"/>
          </p:nvPr>
        </p:nvSpPr>
        <p:spPr>
          <a:xfrm>
            <a:off x="1818600" y="1368425"/>
            <a:ext cx="10025100" cy="53235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a:latin typeface="Raleway"/>
                <a:ea typeface="Raleway"/>
                <a:cs typeface="Raleway"/>
                <a:sym typeface="Raleway"/>
              </a:rPr>
              <a:t>Resources Rodeo</a:t>
            </a:r>
            <a:endParaRPr>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330200" lvl="0" marL="457200" rtl="0" algn="l">
              <a:spcBef>
                <a:spcPts val="1000"/>
              </a:spcBef>
              <a:spcAft>
                <a:spcPts val="0"/>
              </a:spcAft>
              <a:buSzPts val="1600"/>
              <a:buFont typeface="Raleway"/>
              <a:buAutoNum type="arabicPeriod"/>
            </a:pPr>
            <a:r>
              <a:rPr lang="en-US" sz="1600">
                <a:latin typeface="Raleway"/>
                <a:ea typeface="Raleway"/>
                <a:cs typeface="Raleway"/>
                <a:sym typeface="Raleway"/>
              </a:rPr>
              <a:t>Select one of the integrated lessons from today to review</a:t>
            </a:r>
            <a:endParaRPr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US" sz="1600">
                <a:latin typeface="Raleway"/>
                <a:ea typeface="Raleway"/>
                <a:cs typeface="Raleway"/>
                <a:sym typeface="Raleway"/>
              </a:rPr>
              <a:t>How could the lesson’s integration be deepened or the learning extended?</a:t>
            </a:r>
            <a:endParaRPr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US" sz="1600">
                <a:latin typeface="Raleway"/>
                <a:ea typeface="Raleway"/>
                <a:cs typeface="Raleway"/>
                <a:sym typeface="Raleway"/>
              </a:rPr>
              <a:t>Any questions or comments</a:t>
            </a:r>
            <a:endParaRPr sz="1600">
              <a:latin typeface="Raleway"/>
              <a:ea typeface="Raleway"/>
              <a:cs typeface="Raleway"/>
              <a:sym typeface="Raleway"/>
            </a:endParaRPr>
          </a:p>
          <a:p>
            <a:pPr indent="-330200" lvl="0" marL="457200" rtl="0" algn="l">
              <a:spcBef>
                <a:spcPts val="0"/>
              </a:spcBef>
              <a:spcAft>
                <a:spcPts val="0"/>
              </a:spcAft>
              <a:buSzPts val="1600"/>
              <a:buFont typeface="Raleway"/>
              <a:buAutoNum type="arabicPeriod"/>
            </a:pPr>
            <a:r>
              <a:rPr lang="en-US" sz="1600">
                <a:latin typeface="Raleway"/>
                <a:ea typeface="Raleway"/>
                <a:cs typeface="Raleway"/>
                <a:sym typeface="Raleway"/>
              </a:rPr>
              <a:t>Collect 2- 3 resources to share that can support teachers implementing Computer Science </a:t>
            </a:r>
            <a:endParaRPr sz="1600">
              <a:latin typeface="Raleway"/>
              <a:ea typeface="Raleway"/>
              <a:cs typeface="Raleway"/>
              <a:sym typeface="Raleway"/>
            </a:endParaRPr>
          </a:p>
          <a:p>
            <a:pPr indent="-330200" lvl="1" marL="914400" rtl="0" algn="l">
              <a:spcBef>
                <a:spcPts val="0"/>
              </a:spcBef>
              <a:spcAft>
                <a:spcPts val="0"/>
              </a:spcAft>
              <a:buSzPts val="1600"/>
              <a:buFont typeface="Raleway"/>
              <a:buChar char="•"/>
            </a:pPr>
            <a:r>
              <a:rPr lang="en-US" sz="1600">
                <a:latin typeface="Raleway"/>
                <a:ea typeface="Raleway"/>
                <a:cs typeface="Raleway"/>
                <a:sym typeface="Raleway"/>
              </a:rPr>
              <a:t>Please stick to free resources. add them to this </a:t>
            </a:r>
            <a:r>
              <a:rPr lang="en-US" sz="1600" u="sng">
                <a:solidFill>
                  <a:schemeClr val="hlink"/>
                </a:solidFill>
                <a:latin typeface="Raleway"/>
                <a:ea typeface="Raleway"/>
                <a:cs typeface="Raleway"/>
                <a:sym typeface="Raleway"/>
                <a:hlinkClick r:id="rId3"/>
              </a:rPr>
              <a:t>http://bit.ly/2Xpy0N2</a:t>
            </a:r>
            <a:r>
              <a:rPr lang="en-US" sz="1600">
                <a:latin typeface="Raleway"/>
                <a:ea typeface="Raleway"/>
                <a:cs typeface="Raleway"/>
                <a:sym typeface="Raleway"/>
              </a:rPr>
              <a:t> </a:t>
            </a:r>
            <a:endParaRPr sz="16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Daily Survey (* </a:t>
            </a:r>
            <a:r>
              <a:rPr lang="en-US" sz="3200">
                <a:highlight>
                  <a:srgbClr val="FFFF00"/>
                </a:highlight>
                <a:latin typeface="Raleway"/>
                <a:ea typeface="Raleway"/>
                <a:cs typeface="Raleway"/>
                <a:sym typeface="Raleway"/>
              </a:rPr>
              <a:t>ADD LINK </a:t>
            </a:r>
            <a:r>
              <a:rPr lang="en-US" sz="3200">
                <a:latin typeface="Raleway"/>
                <a:ea typeface="Raleway"/>
                <a:cs typeface="Raleway"/>
                <a:sym typeface="Raleway"/>
              </a:rPr>
              <a:t>*)</a:t>
            </a:r>
            <a:endParaRPr sz="3200">
              <a:latin typeface="Raleway"/>
              <a:ea typeface="Raleway"/>
              <a:cs typeface="Raleway"/>
              <a:sym typeface="Raleway"/>
            </a:endParaRPr>
          </a:p>
        </p:txBody>
      </p:sp>
      <p:sp>
        <p:nvSpPr>
          <p:cNvPr id="1212" name="Google Shape;1212;p19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Homework and Survey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9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219" name="Google Shape;1219;p199"/>
          <p:cNvSpPr/>
          <p:nvPr/>
        </p:nvSpPr>
        <p:spPr>
          <a:xfrm>
            <a:off x="19700" y="39425"/>
            <a:ext cx="12080400" cy="685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200"/>
          <p:cNvSpPr txBox="1"/>
          <p:nvPr>
            <p:ph type="ctrTitle"/>
          </p:nvPr>
        </p:nvSpPr>
        <p:spPr>
          <a:xfrm>
            <a:off x="1524000" y="217725"/>
            <a:ext cx="9144000" cy="4956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i="0" lang="en-US" sz="8800" u="none" cap="none" strike="noStrike">
                <a:solidFill>
                  <a:schemeClr val="dk1"/>
                </a:solidFill>
                <a:latin typeface="Calibri"/>
                <a:ea typeface="Calibri"/>
                <a:cs typeface="Calibri"/>
                <a:sym typeface="Calibri"/>
              </a:rPr>
              <a:t>WEDNESDAY</a:t>
            </a:r>
            <a:endParaRPr b="1" sz="8800"/>
          </a:p>
          <a:p>
            <a:pPr indent="0" lvl="0" marL="457200" rtl="0" algn="ctr">
              <a:lnSpc>
                <a:spcPct val="115000"/>
              </a:lnSpc>
              <a:spcBef>
                <a:spcPts val="0"/>
              </a:spcBef>
              <a:spcAft>
                <a:spcPts val="0"/>
              </a:spcAft>
              <a:buClr>
                <a:schemeClr val="dk1"/>
              </a:buClr>
              <a:buSzPts val="1100"/>
              <a:buFont typeface="Arial"/>
              <a:buNone/>
            </a:pPr>
            <a:r>
              <a:t/>
            </a:r>
            <a:endParaRPr b="1" sz="2400">
              <a:latin typeface="Arial"/>
              <a:ea typeface="Arial"/>
              <a:cs typeface="Arial"/>
              <a:sym typeface="Arial"/>
            </a:endParaRPr>
          </a:p>
          <a:p>
            <a:pPr indent="0" lvl="0" marL="457200" rtl="0" algn="ctr">
              <a:lnSpc>
                <a:spcPct val="115000"/>
              </a:lnSpc>
              <a:spcBef>
                <a:spcPts val="0"/>
              </a:spcBef>
              <a:spcAft>
                <a:spcPts val="0"/>
              </a:spcAft>
              <a:buClr>
                <a:schemeClr val="dk1"/>
              </a:buClr>
              <a:buSzPts val="1100"/>
              <a:buFont typeface="Arial"/>
              <a:buNone/>
            </a:pPr>
            <a:r>
              <a:rPr b="1" lang="en-US" sz="2400">
                <a:latin typeface="Arial"/>
                <a:ea typeface="Arial"/>
                <a:cs typeface="Arial"/>
                <a:sym typeface="Arial"/>
              </a:rPr>
              <a:t>Agenda</a:t>
            </a:r>
            <a:r>
              <a:rPr lang="en-US" sz="2400">
                <a:latin typeface="Arial"/>
                <a:ea typeface="Arial"/>
                <a:cs typeface="Arial"/>
                <a:sym typeface="Arial"/>
              </a:rPr>
              <a:t>: </a:t>
            </a:r>
            <a:r>
              <a:rPr b="1" lang="en-US" sz="2400">
                <a:latin typeface="Arial"/>
                <a:ea typeface="Arial"/>
                <a:cs typeface="Arial"/>
                <a:sym typeface="Arial"/>
              </a:rPr>
              <a:t>(*</a:t>
            </a:r>
            <a:r>
              <a:rPr b="1" lang="en-US" sz="2400">
                <a:highlight>
                  <a:srgbClr val="FFFF00"/>
                </a:highlight>
                <a:latin typeface="Arial"/>
                <a:ea typeface="Arial"/>
                <a:cs typeface="Arial"/>
                <a:sym typeface="Arial"/>
              </a:rPr>
              <a:t>LINK</a:t>
            </a:r>
            <a:r>
              <a:rPr b="1" lang="en-US" sz="2400">
                <a:latin typeface="Arial"/>
                <a:ea typeface="Arial"/>
                <a:cs typeface="Arial"/>
                <a:sym typeface="Arial"/>
              </a:rPr>
              <a:t>*)</a:t>
            </a:r>
            <a:endParaRPr b="1" sz="8800"/>
          </a:p>
          <a:p>
            <a:pPr indent="0" lvl="0" marL="0" marR="0" rtl="0" algn="ctr">
              <a:lnSpc>
                <a:spcPct val="90000"/>
              </a:lnSpc>
              <a:spcBef>
                <a:spcPts val="0"/>
              </a:spcBef>
              <a:spcAft>
                <a:spcPts val="0"/>
              </a:spcAft>
              <a:buClr>
                <a:schemeClr val="dk1"/>
              </a:buClr>
              <a:buFont typeface="Calibri"/>
              <a:buNone/>
            </a:pPr>
            <a:r>
              <a:t/>
            </a:r>
            <a:endParaRPr b="1" i="1" sz="8800" u="none" cap="none" strike="noStrike">
              <a:solidFill>
                <a:schemeClr val="dk1"/>
              </a:solidFill>
              <a:latin typeface="Calibri"/>
              <a:ea typeface="Calibri"/>
              <a:cs typeface="Calibri"/>
              <a:sym typeface="Calibri"/>
            </a:endParaRPr>
          </a:p>
        </p:txBody>
      </p:sp>
      <p:pic>
        <p:nvPicPr>
          <p:cNvPr id="1225" name="Google Shape;1225;p200"/>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2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WEDN</a:t>
            </a:r>
            <a:r>
              <a:rPr lang="en-US"/>
              <a:t>ESDAY’s Agenda</a:t>
            </a:r>
            <a:endParaRPr/>
          </a:p>
        </p:txBody>
      </p:sp>
      <p:sp>
        <p:nvSpPr>
          <p:cNvPr id="1231" name="Google Shape;1231;p201"/>
          <p:cNvSpPr txBox="1"/>
          <p:nvPr>
            <p:ph idx="1" type="body"/>
          </p:nvPr>
        </p:nvSpPr>
        <p:spPr>
          <a:xfrm>
            <a:off x="1818650" y="1825625"/>
            <a:ext cx="9535200" cy="509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Journal: Barriers</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Model CS - Error Detection</a:t>
            </a:r>
            <a:endParaRPr sz="3200" strike="sngStrike"/>
          </a:p>
          <a:p>
            <a:pPr indent="-228600" lvl="0" marL="228600" marR="0" rtl="0" algn="l">
              <a:lnSpc>
                <a:spcPct val="90000"/>
              </a:lnSpc>
              <a:spcBef>
                <a:spcPts val="0"/>
              </a:spcBef>
              <a:spcAft>
                <a:spcPts val="0"/>
              </a:spcAft>
              <a:buClr>
                <a:schemeClr val="dk1"/>
              </a:buClr>
              <a:buSzPts val="3200"/>
              <a:buFont typeface="Arial"/>
              <a:buChar char="•"/>
            </a:pPr>
            <a:r>
              <a:rPr lang="en-US" sz="3200"/>
              <a:t>Instructional Coaching </a:t>
            </a:r>
            <a:endParaRPr sz="3200"/>
          </a:p>
          <a:p>
            <a:pPr indent="-228600" lvl="0" marL="228600" rtl="0" algn="l">
              <a:lnSpc>
                <a:spcPct val="100000"/>
              </a:lnSpc>
              <a:spcBef>
                <a:spcPts val="0"/>
              </a:spcBef>
              <a:spcAft>
                <a:spcPts val="0"/>
              </a:spcAft>
              <a:buClr>
                <a:schemeClr val="dk1"/>
              </a:buClr>
              <a:buSzPts val="3200"/>
              <a:buFont typeface="Arial"/>
              <a:buChar char="•"/>
            </a:pPr>
            <a:r>
              <a:rPr lang="en-US" sz="3200"/>
              <a:t>Coaching Resources</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Code - Lesson 3: Loops</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Integrating Computer Science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Practices of Programming:Debugging</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Computer Science and English</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Homework and Survey</a:t>
            </a:r>
            <a:endParaRPr sz="3200"/>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20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 your journal:</a:t>
            </a:r>
            <a:endParaRPr/>
          </a:p>
        </p:txBody>
      </p:sp>
      <p:sp>
        <p:nvSpPr>
          <p:cNvPr id="1237" name="Google Shape;1237;p20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What assets and barriers do you anticipate when working with your faculty next year?</a:t>
            </a:r>
            <a:endParaRPr sz="55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20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Modelling Computer Science </a:t>
            </a:r>
            <a:endParaRPr/>
          </a:p>
        </p:txBody>
      </p:sp>
      <p:sp>
        <p:nvSpPr>
          <p:cNvPr id="1243" name="Google Shape;1243;p20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CS Unplugged - Error Detection</a:t>
            </a:r>
            <a:endParaRPr sz="5500"/>
          </a:p>
        </p:txBody>
      </p:sp>
      <p:pic>
        <p:nvPicPr>
          <p:cNvPr id="1244" name="Google Shape;1244;p203"/>
          <p:cNvPicPr preferRelativeResize="0"/>
          <p:nvPr/>
        </p:nvPicPr>
        <p:blipFill>
          <a:blip r:embed="rId3">
            <a:alphaModFix/>
          </a:blip>
          <a:stretch>
            <a:fillRect/>
          </a:stretch>
        </p:blipFill>
        <p:spPr>
          <a:xfrm>
            <a:off x="3490238" y="3348750"/>
            <a:ext cx="3495675" cy="13049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204"/>
          <p:cNvSpPr txBox="1"/>
          <p:nvPr>
            <p:ph type="ctrTitle"/>
          </p:nvPr>
        </p:nvSpPr>
        <p:spPr>
          <a:xfrm>
            <a:off x="1524000" y="217728"/>
            <a:ext cx="9144000" cy="4095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lang="en-US" sz="8800"/>
              <a:t>Instructional Coaching</a:t>
            </a:r>
            <a:endParaRPr b="1" i="0" sz="8800" u="none" cap="none" strike="noStrike">
              <a:solidFill>
                <a:schemeClr val="dk1"/>
              </a:solidFill>
              <a:latin typeface="Calibri"/>
              <a:ea typeface="Calibri"/>
              <a:cs typeface="Calibri"/>
              <a:sym typeface="Calibri"/>
            </a:endParaRPr>
          </a:p>
        </p:txBody>
      </p:sp>
      <p:pic>
        <p:nvPicPr>
          <p:cNvPr id="1250" name="Google Shape;1250;p204"/>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1251" name="Google Shape;1251;p204"/>
          <p:cNvSpPr txBox="1"/>
          <p:nvPr>
            <p:ph idx="1" type="subTitle"/>
          </p:nvPr>
        </p:nvSpPr>
        <p:spPr>
          <a:xfrm>
            <a:off x="1524000" y="3616960"/>
            <a:ext cx="9144000" cy="1640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1" lang="en-US" sz="4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20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Reflection Question - in your journal</a:t>
            </a:r>
            <a:endParaRPr b="1">
              <a:solidFill>
                <a:srgbClr val="0091EA"/>
              </a:solidFill>
              <a:latin typeface="Raleway"/>
              <a:ea typeface="Raleway"/>
              <a:cs typeface="Raleway"/>
              <a:sym typeface="Raleway"/>
            </a:endParaRPr>
          </a:p>
        </p:txBody>
      </p:sp>
      <p:sp>
        <p:nvSpPr>
          <p:cNvPr id="1257" name="Google Shape;1257;p20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5500"/>
              <a:t>Remember a time in your life when you have worked with a GREAT coach.  What  made it great?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8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800" u="none" cap="none" strike="noStrike">
                <a:solidFill>
                  <a:schemeClr val="dk1"/>
                </a:solidFill>
              </a:rPr>
              <a:t>Computer Science </a:t>
            </a:r>
            <a:endParaRPr b="1" sz="4800"/>
          </a:p>
        </p:txBody>
      </p:sp>
      <p:sp>
        <p:nvSpPr>
          <p:cNvPr id="449" name="Google Shape;449;p80"/>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1000"/>
              </a:spcBef>
              <a:spcAft>
                <a:spcPts val="0"/>
              </a:spcAft>
              <a:buClr>
                <a:schemeClr val="dk1"/>
              </a:buClr>
              <a:buFont typeface="Arial"/>
              <a:buNone/>
            </a:pPr>
            <a:r>
              <a:rPr lang="en-US" sz="5600">
                <a:latin typeface="Raleway"/>
                <a:ea typeface="Raleway"/>
                <a:cs typeface="Raleway"/>
                <a:sym typeface="Raleway"/>
              </a:rPr>
              <a:t>is just the technology we currently use to solve old human problems</a:t>
            </a:r>
            <a:r>
              <a:rPr i="0" lang="en-US" sz="5600" u="none" cap="none" strike="noStrike">
                <a:solidFill>
                  <a:schemeClr val="dk1"/>
                </a:solidFill>
                <a:latin typeface="Raleway"/>
                <a:ea typeface="Raleway"/>
                <a:cs typeface="Raleway"/>
                <a:sym typeface="Raleway"/>
              </a:rPr>
              <a:t>.</a:t>
            </a:r>
            <a:endParaRPr sz="5600">
              <a:latin typeface="Raleway"/>
              <a:ea typeface="Raleway"/>
              <a:cs typeface="Raleway"/>
              <a:sym typeface="Raleway"/>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20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goal - coaching should be:</a:t>
            </a:r>
            <a:endParaRPr/>
          </a:p>
        </p:txBody>
      </p:sp>
      <p:sp>
        <p:nvSpPr>
          <p:cNvPr id="1263" name="Google Shape;1263;p206"/>
          <p:cNvSpPr txBox="1"/>
          <p:nvPr/>
        </p:nvSpPr>
        <p:spPr>
          <a:xfrm>
            <a:off x="1753925" y="1537125"/>
            <a:ext cx="9065100" cy="49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Raleway"/>
                <a:ea typeface="Raleway"/>
                <a:cs typeface="Raleway"/>
                <a:sym typeface="Raleway"/>
              </a:rPr>
              <a:t>Consultative</a:t>
            </a:r>
            <a:endParaRPr b="1"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US" sz="2400">
                <a:latin typeface="Raleway"/>
                <a:ea typeface="Raleway"/>
                <a:cs typeface="Raleway"/>
                <a:sym typeface="Raleway"/>
              </a:rPr>
              <a:t>Support teachers in implementing Computer Science  curriculum by providing different supports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b="1" lang="en-US" sz="2400">
                <a:latin typeface="Raleway"/>
                <a:ea typeface="Raleway"/>
                <a:cs typeface="Raleway"/>
                <a:sym typeface="Raleway"/>
              </a:rPr>
              <a:t>Collaborative</a:t>
            </a:r>
            <a:endParaRPr b="1"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US" sz="2400">
                <a:latin typeface="Raleway"/>
                <a:ea typeface="Raleway"/>
                <a:cs typeface="Raleway"/>
                <a:sym typeface="Raleway"/>
              </a:rPr>
              <a:t>Teacher should have a voice in setting learning &amp; implementation goals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b="1" lang="en-US" sz="2400">
                <a:latin typeface="Raleway"/>
                <a:ea typeface="Raleway"/>
                <a:cs typeface="Raleway"/>
                <a:sym typeface="Raleway"/>
              </a:rPr>
              <a:t>Reflective</a:t>
            </a:r>
            <a:endParaRPr b="1"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en-US" sz="2400">
                <a:latin typeface="Raleway"/>
                <a:ea typeface="Raleway"/>
                <a:cs typeface="Raleway"/>
                <a:sym typeface="Raleway"/>
              </a:rPr>
              <a:t>Encourage teachers to try computer science, reflect on how it went, and improve over time</a:t>
            </a:r>
            <a:endParaRPr sz="2400">
              <a:latin typeface="Raleway"/>
              <a:ea typeface="Raleway"/>
              <a:cs typeface="Raleway"/>
              <a:sym typeface="Raleway"/>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207"/>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177800" rtl="0" algn="ctr">
              <a:spcBef>
                <a:spcPts val="1000"/>
              </a:spcBef>
              <a:spcAft>
                <a:spcPts val="0"/>
              </a:spcAft>
              <a:buNone/>
            </a:pPr>
            <a:r>
              <a:rPr lang="en-US" sz="7200">
                <a:latin typeface="Raleway"/>
                <a:ea typeface="Raleway"/>
                <a:cs typeface="Raleway"/>
                <a:sym typeface="Raleway"/>
              </a:rPr>
              <a:t>Write out </a:t>
            </a:r>
            <a:r>
              <a:rPr i="1" lang="en-US" sz="7200">
                <a:latin typeface="Raleway"/>
                <a:ea typeface="Raleway"/>
                <a:cs typeface="Raleway"/>
                <a:sym typeface="Raleway"/>
              </a:rPr>
              <a:t>your</a:t>
            </a:r>
            <a:r>
              <a:rPr lang="en-US" sz="7200">
                <a:latin typeface="Raleway"/>
                <a:ea typeface="Raleway"/>
                <a:cs typeface="Raleway"/>
                <a:sym typeface="Raleway"/>
              </a:rPr>
              <a:t> personal definition of coaching.</a:t>
            </a:r>
            <a:endParaRPr sz="7200">
              <a:latin typeface="Raleway"/>
              <a:ea typeface="Raleway"/>
              <a:cs typeface="Raleway"/>
              <a:sym typeface="Raleway"/>
            </a:endParaRPr>
          </a:p>
        </p:txBody>
      </p:sp>
      <p:sp>
        <p:nvSpPr>
          <p:cNvPr id="1269" name="Google Shape;1269;p20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In your Journal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20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On Monday we asked:</a:t>
            </a:r>
            <a:endParaRPr b="1">
              <a:solidFill>
                <a:srgbClr val="0091EA"/>
              </a:solidFill>
              <a:latin typeface="Raleway"/>
              <a:ea typeface="Raleway"/>
              <a:cs typeface="Raleway"/>
              <a:sym typeface="Raleway"/>
            </a:endParaRPr>
          </a:p>
        </p:txBody>
      </p:sp>
      <p:sp>
        <p:nvSpPr>
          <p:cNvPr id="1275" name="Google Shape;1275;p20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5500"/>
              <a:t>What do you know about how children learn that you can use to help bring computer science to your school?</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Google Shape;1280;p20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And now:</a:t>
            </a:r>
            <a:endParaRPr b="1">
              <a:solidFill>
                <a:srgbClr val="0091EA"/>
              </a:solidFill>
              <a:latin typeface="Raleway"/>
              <a:ea typeface="Raleway"/>
              <a:cs typeface="Raleway"/>
              <a:sym typeface="Raleway"/>
            </a:endParaRPr>
          </a:p>
        </p:txBody>
      </p:sp>
      <p:sp>
        <p:nvSpPr>
          <p:cNvPr id="1281" name="Google Shape;1281;p20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What do you know about how </a:t>
            </a:r>
            <a:r>
              <a:rPr b="1" lang="en-US" sz="5500">
                <a:solidFill>
                  <a:srgbClr val="0091EA"/>
                </a:solidFill>
              </a:rPr>
              <a:t>adults </a:t>
            </a:r>
            <a:r>
              <a:rPr lang="en-US" sz="5500"/>
              <a:t>learn that you can use to help bring computer science to your school?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210"/>
          <p:cNvSpPr txBox="1"/>
          <p:nvPr>
            <p:ph idx="1" type="body"/>
          </p:nvPr>
        </p:nvSpPr>
        <p:spPr>
          <a:xfrm>
            <a:off x="345250" y="141250"/>
            <a:ext cx="11534700" cy="6606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solidFill>
                  <a:srgbClr val="0091EA"/>
                </a:solidFill>
                <a:latin typeface="Raleway"/>
                <a:ea typeface="Raleway"/>
                <a:cs typeface="Raleway"/>
                <a:sym typeface="Raleway"/>
              </a:rPr>
              <a:t>Collect answers here:</a:t>
            </a:r>
            <a:endParaRPr/>
          </a:p>
          <a:p>
            <a:pPr indent="-406400" lvl="0" marL="457200" rtl="0" algn="l">
              <a:spcBef>
                <a:spcPts val="1000"/>
              </a:spcBef>
              <a:spcAft>
                <a:spcPts val="0"/>
              </a:spcAft>
              <a:buSzPts val="2800"/>
              <a:buFont typeface="Raleway"/>
              <a:buChar char="•"/>
            </a:pPr>
            <a:r>
              <a:t/>
            </a:r>
            <a:endParaRPr>
              <a:latin typeface="Raleway"/>
              <a:ea typeface="Raleway"/>
              <a:cs typeface="Raleway"/>
              <a:sym typeface="Raleway"/>
            </a:endParaRPr>
          </a:p>
          <a:p>
            <a:pPr indent="-50800" lvl="0" marL="228600" rtl="0" algn="l">
              <a:spcBef>
                <a:spcPts val="100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211"/>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Practice identifying feeling &amp; connecting</a:t>
            </a:r>
            <a:endParaRPr b="1">
              <a:solidFill>
                <a:srgbClr val="0091EA"/>
              </a:solidFill>
              <a:latin typeface="Raleway"/>
              <a:ea typeface="Raleway"/>
              <a:cs typeface="Raleway"/>
              <a:sym typeface="Raleway"/>
            </a:endParaRPr>
          </a:p>
        </p:txBody>
      </p:sp>
      <p:sp>
        <p:nvSpPr>
          <p:cNvPr id="1292" name="Google Shape;1292;p211"/>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533400" lvl="0" marL="457200" rtl="0" algn="l">
              <a:lnSpc>
                <a:spcPct val="115000"/>
              </a:lnSpc>
              <a:spcBef>
                <a:spcPts val="1000"/>
              </a:spcBef>
              <a:spcAft>
                <a:spcPts val="0"/>
              </a:spcAft>
              <a:buSzPts val="4800"/>
              <a:buFont typeface="Raleway"/>
              <a:buChar char="•"/>
            </a:pPr>
            <a:r>
              <a:rPr lang="en-US" sz="4800">
                <a:latin typeface="Raleway"/>
                <a:ea typeface="Raleway"/>
                <a:cs typeface="Raleway"/>
                <a:sym typeface="Raleway"/>
              </a:rPr>
              <a:t>Invite your conversation partner to share a pet peeve or a frustrating event.</a:t>
            </a:r>
            <a:endParaRPr sz="4800">
              <a:latin typeface="Raleway"/>
              <a:ea typeface="Raleway"/>
              <a:cs typeface="Raleway"/>
              <a:sym typeface="Raleway"/>
            </a:endParaRPr>
          </a:p>
          <a:p>
            <a:pPr indent="0" lvl="0" marL="0" rtl="0" algn="l">
              <a:lnSpc>
                <a:spcPct val="115000"/>
              </a:lnSpc>
              <a:spcBef>
                <a:spcPts val="1000"/>
              </a:spcBef>
              <a:spcAft>
                <a:spcPts val="0"/>
              </a:spcAft>
              <a:buNone/>
            </a:pPr>
            <a:r>
              <a:t/>
            </a:r>
            <a:endParaRPr sz="4800">
              <a:latin typeface="Raleway"/>
              <a:ea typeface="Raleway"/>
              <a:cs typeface="Raleway"/>
              <a:sym typeface="Raleway"/>
            </a:endParaRPr>
          </a:p>
          <a:p>
            <a:pPr indent="0" lvl="0" marL="0" rtl="0" algn="l">
              <a:lnSpc>
                <a:spcPct val="115000"/>
              </a:lnSpc>
              <a:spcBef>
                <a:spcPts val="1000"/>
              </a:spcBef>
              <a:spcAft>
                <a:spcPts val="0"/>
              </a:spcAft>
              <a:buNone/>
            </a:pPr>
            <a:r>
              <a:rPr i="1" lang="en-US" sz="4800">
                <a:latin typeface="Raleway"/>
                <a:ea typeface="Raleway"/>
                <a:cs typeface="Raleway"/>
                <a:sym typeface="Raleway"/>
              </a:rPr>
              <a:t>How did you react?</a:t>
            </a:r>
            <a:endParaRPr i="1" sz="48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0" st="0"/>
                                            </p:txEl>
                                          </p:spTgt>
                                        </p:tgtEl>
                                        <p:attrNameLst>
                                          <p:attrName>style.visibility</p:attrName>
                                        </p:attrNameLst>
                                      </p:cBhvr>
                                      <p:to>
                                        <p:strVal val="visible"/>
                                      </p:to>
                                    </p:set>
                                    <p:animEffect filter="fade" transition="in">
                                      <p:cBhvr>
                                        <p:cTn dur="1000"/>
                                        <p:tgtEl>
                                          <p:spTgt spid="1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1" st="1"/>
                                            </p:txEl>
                                          </p:spTgt>
                                        </p:tgtEl>
                                        <p:attrNameLst>
                                          <p:attrName>style.visibility</p:attrName>
                                        </p:attrNameLst>
                                      </p:cBhvr>
                                      <p:to>
                                        <p:strVal val="visible"/>
                                      </p:to>
                                    </p:set>
                                    <p:animEffect filter="fade" transition="in">
                                      <p:cBhvr>
                                        <p:cTn dur="1000"/>
                                        <p:tgtEl>
                                          <p:spTgt spid="1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2" st="2"/>
                                            </p:txEl>
                                          </p:spTgt>
                                        </p:tgtEl>
                                        <p:attrNameLst>
                                          <p:attrName>style.visibility</p:attrName>
                                        </p:attrNameLst>
                                      </p:cBhvr>
                                      <p:to>
                                        <p:strVal val="visible"/>
                                      </p:to>
                                    </p:set>
                                    <p:animEffect filter="fade" transition="in">
                                      <p:cBhvr>
                                        <p:cTn dur="1000"/>
                                        <p:tgtEl>
                                          <p:spTgt spid="12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212"/>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Practice identifying feeling &amp; connecting</a:t>
            </a:r>
            <a:endParaRPr b="1">
              <a:solidFill>
                <a:srgbClr val="0091EA"/>
              </a:solidFill>
              <a:latin typeface="Raleway"/>
              <a:ea typeface="Raleway"/>
              <a:cs typeface="Raleway"/>
              <a:sym typeface="Raleway"/>
            </a:endParaRPr>
          </a:p>
        </p:txBody>
      </p:sp>
      <p:sp>
        <p:nvSpPr>
          <p:cNvPr id="1298" name="Google Shape;1298;p212"/>
          <p:cNvSpPr txBox="1"/>
          <p:nvPr>
            <p:ph idx="1" type="body"/>
          </p:nvPr>
        </p:nvSpPr>
        <p:spPr>
          <a:xfrm>
            <a:off x="1818650" y="1368425"/>
            <a:ext cx="10123800" cy="5225100"/>
          </a:xfrm>
          <a:prstGeom prst="rect">
            <a:avLst/>
          </a:prstGeom>
        </p:spPr>
        <p:txBody>
          <a:bodyPr anchorCtr="0" anchor="t" bIns="91425" lIns="91425" spcFirstLastPara="1" rIns="91425" wrap="square" tIns="91425">
            <a:noAutofit/>
          </a:bodyPr>
          <a:lstStyle/>
          <a:p>
            <a:pPr indent="-533400" lvl="0" marL="457200" rtl="0" algn="l">
              <a:lnSpc>
                <a:spcPct val="115000"/>
              </a:lnSpc>
              <a:spcBef>
                <a:spcPts val="1000"/>
              </a:spcBef>
              <a:spcAft>
                <a:spcPts val="0"/>
              </a:spcAft>
              <a:buSzPts val="4800"/>
              <a:buFont typeface="Raleway"/>
              <a:buChar char="•"/>
            </a:pPr>
            <a:r>
              <a:rPr lang="en-US" sz="4800">
                <a:latin typeface="Raleway"/>
                <a:ea typeface="Raleway"/>
                <a:cs typeface="Raleway"/>
                <a:sym typeface="Raleway"/>
              </a:rPr>
              <a:t>What are the differences among pity, sympathy, and empathy? </a:t>
            </a:r>
            <a:endParaRPr sz="48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   </a:t>
            </a:r>
            <a:endParaRPr sz="4800">
              <a:latin typeface="Raleway"/>
              <a:ea typeface="Raleway"/>
              <a:cs typeface="Raleway"/>
              <a:sym typeface="Raleway"/>
            </a:endParaRPr>
          </a:p>
          <a:p>
            <a:pPr indent="-533400" lvl="0" marL="457200" rtl="0" algn="l">
              <a:lnSpc>
                <a:spcPct val="115000"/>
              </a:lnSpc>
              <a:spcBef>
                <a:spcPts val="1000"/>
              </a:spcBef>
              <a:spcAft>
                <a:spcPts val="0"/>
              </a:spcAft>
              <a:buSzPts val="4800"/>
              <a:buFont typeface="Raleway"/>
              <a:buChar char="•"/>
            </a:pPr>
            <a:r>
              <a:rPr lang="en-US" sz="4800">
                <a:latin typeface="Raleway"/>
                <a:ea typeface="Raleway"/>
                <a:cs typeface="Raleway"/>
                <a:sym typeface="Raleway"/>
              </a:rPr>
              <a:t>How does empathy facilitate change?</a:t>
            </a:r>
            <a:endParaRPr sz="48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0" st="0"/>
                                            </p:txEl>
                                          </p:spTgt>
                                        </p:tgtEl>
                                        <p:attrNameLst>
                                          <p:attrName>style.visibility</p:attrName>
                                        </p:attrNameLst>
                                      </p:cBhvr>
                                      <p:to>
                                        <p:strVal val="visible"/>
                                      </p:to>
                                    </p:set>
                                    <p:animEffect filter="fade" transition="in">
                                      <p:cBhvr>
                                        <p:cTn dur="1000"/>
                                        <p:tgtEl>
                                          <p:spTgt spid="1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1" st="1"/>
                                            </p:txEl>
                                          </p:spTgt>
                                        </p:tgtEl>
                                        <p:attrNameLst>
                                          <p:attrName>style.visibility</p:attrName>
                                        </p:attrNameLst>
                                      </p:cBhvr>
                                      <p:to>
                                        <p:strVal val="visible"/>
                                      </p:to>
                                    </p:set>
                                    <p:animEffect filter="fade" transition="in">
                                      <p:cBhvr>
                                        <p:cTn dur="1000"/>
                                        <p:tgtEl>
                                          <p:spTgt spid="1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2" st="2"/>
                                            </p:txEl>
                                          </p:spTgt>
                                        </p:tgtEl>
                                        <p:attrNameLst>
                                          <p:attrName>style.visibility</p:attrName>
                                        </p:attrNameLst>
                                      </p:cBhvr>
                                      <p:to>
                                        <p:strVal val="visible"/>
                                      </p:to>
                                    </p:set>
                                    <p:animEffect filter="fade" transition="in">
                                      <p:cBhvr>
                                        <p:cTn dur="1000"/>
                                        <p:tgtEl>
                                          <p:spTgt spid="12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3" st="3"/>
                                            </p:txEl>
                                          </p:spTgt>
                                        </p:tgtEl>
                                        <p:attrNameLst>
                                          <p:attrName>style.visibility</p:attrName>
                                        </p:attrNameLst>
                                      </p:cBhvr>
                                      <p:to>
                                        <p:strVal val="visible"/>
                                      </p:to>
                                    </p:set>
                                    <p:animEffect filter="fade" transition="in">
                                      <p:cBhvr>
                                        <p:cTn dur="1000"/>
                                        <p:tgtEl>
                                          <p:spTgt spid="12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descr="I was watching an episode or Modern Family the other day, Two Monkeys and a Panda and saw Phil, the generally clueless dopey dad, discover - over the course of the episode - a simple way of demonstrating empathy. (Phil is my favourite character in the show - with three kids too, I am that dopey dad.)&#10;&#10;The story line is simple, Phil has free tickets to the spa that he must use before they expire. During his relaxing experience, Claire his wife calls up with a problem, and Phil does what we are often guilty of by trying to solve the problem rather than demonstrate empathy. His abject failure to manage the situation prompts an advice session from the others at the spa. Then later at home he has another opportunity to practice and does it pretty much perfectly.&#10;&#10;I cut together the key elements of the tale in this short video, have a look and see what you think, then I will break down for you the sure fire way of demonstrating empathy based on Phil's technique. &#10;&#10;In learning how to demonstrate empathy, the first reminder for Phil is the key to the whole approach. It is all about demonstrating support and understanding, not about solutions.&#10;&#10;It is so tempting when someone shares a problem to jump in with advice - ''Why dont you just...&quot; &quot;What I would do is...&quot; etc&#10;&#10;Think for a moment about how you personally respond to advice when you have a problem - do you take it? Maybe? Probably not? And how does it actually feel to have someone just jump in and say &quot;Just do this&quot; or &quot;Why didnt you do that?&quot;&#10;&#10;And when attempting to demonstrate understanding first, what can you never say? What response does &quot;I understand how you feel&quot; get you?&#10;&#10;So, the very first thing, put aside solutions for later and even then, when you get to solutions go easy on the advice, focus first on asking the person what might be possible.&#10;&#10;So no solution, what then. Here are the magic three steps to demonstrate you understand how someone is feeling (ie empathy) without getting back a &quot;You have no idea how I feel&quot;, or &quot;you cant possibly know how I feel!&quot;.&#10;&#10;1. PACING&#10;&#10;2. REPHRASING&#10;&#10;3. REFLECTING&#10;&#10; &#10;&#10;1. Pacing&#10;&#10;Pacing refers to pacing the other person. Its an unconscious demonstration of empathy by matching the pace - energy, body language and tone - of the other person. These are the elements of communication that are usually unconscious and shape our perceptions. You have an opportunity to be a little more conscious with the perception you are generating. Very gently match the posture, body language and reflect back what the person says with similar tone and energy. Beware of copying, which will get you in trouble, just pay attention to what you observe, and reflect back a little of the emotional state of the other person.&#10;&#10;2. Rephrasing&#10;&#10;Rephrasing is simple, whatever the other person expressed, once you have matched the tone, do you best to say it back to them in your own words, simply say what you think they meant. If you are accurate in your restatement they will indicate usually by nodding, or a verbal acknowledgement. If they think you got it wrong, they will put your right by restating the problem and then you just rephrase again until its right.&#10;&#10;3. Reflecting&#10;&#10;Reflecting is about reflecting the emotion and demonstrating you understand by naming the emotion. When you rephrase the persons statement as above, do your best to also add in an emotional word, which is your interpretation of how they are feeling. (Increasing your emotional vocabulary helps at this stage, which is a classic EQ measure here is a PDF list of 100 emotions for you). Maybe they are sad, depressed, frustrated, angry, excited, happy (yes empathy can be great in positive situations too!).&#10;&#10;In summary: match their tone and body language, say back what they said in your own words and include an emotional word or two.&#10;&#10;Then, like Phil does, keep going! Its not a one time thing, you still dont have to switch to solutions.&#10;&#10;I had a good reminder the other day in a fairly dramatic, intensive leadership coaching session I used this technique,, and this technique only, for nearly two hours and then finally, and only after that, was the person ready to focus on solutions.&#10;&#10;Now go practice! I find myself that having a go in the situations that arise with a partner, spouse or significant other can be a great opportunity to practice and perfect the skill. Eventually it can become second nature for you and like acquring any other skill you will naturally and unconsciously demonstrate empathy, building great long lasting friendships.&#10;&#10;Build more Emotiional Intelligence skills with Nolimits at www.nolimitsasia.com&#10;&#10;Extracted clips used under fair use for educational purposes at http://www.nolimitsblog.com/2014/05/empathy-101-the-phil-dunphy-method.html" id="1303" name="Google Shape;1303;p213" title="Empathy 101 Phil Dun-empa-phy">
            <a:hlinkClick r:id="rId3"/>
          </p:cNvPr>
          <p:cNvPicPr preferRelativeResize="0"/>
          <p:nvPr/>
        </p:nvPicPr>
        <p:blipFill>
          <a:blip r:embed="rId4">
            <a:alphaModFix/>
          </a:blip>
          <a:stretch>
            <a:fillRect/>
          </a:stretch>
        </p:blipFill>
        <p:spPr>
          <a:xfrm>
            <a:off x="1590450" y="49833"/>
            <a:ext cx="9011101" cy="675833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214"/>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As a table:</a:t>
            </a:r>
            <a:endParaRPr b="1">
              <a:solidFill>
                <a:srgbClr val="0091EA"/>
              </a:solidFill>
              <a:latin typeface="Raleway"/>
              <a:ea typeface="Raleway"/>
              <a:cs typeface="Raleway"/>
              <a:sym typeface="Raleway"/>
            </a:endParaRPr>
          </a:p>
        </p:txBody>
      </p:sp>
      <p:sp>
        <p:nvSpPr>
          <p:cNvPr id="1309" name="Google Shape;1309;p214"/>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What do you think is the MOST important skill for a coach to have?</a:t>
            </a:r>
            <a:endParaRPr sz="48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10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10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1000"/>
                                        <p:tgtEl>
                                          <p:spTgt spid="1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3" st="3"/>
                                            </p:txEl>
                                          </p:spTgt>
                                        </p:tgtEl>
                                        <p:attrNameLst>
                                          <p:attrName>style.visibility</p:attrName>
                                        </p:attrNameLst>
                                      </p:cBhvr>
                                      <p:to>
                                        <p:strVal val="visible"/>
                                      </p:to>
                                    </p:set>
                                    <p:animEffect filter="fade" transition="in">
                                      <p:cBhvr>
                                        <p:cTn dur="1000"/>
                                        <p:tgtEl>
                                          <p:spTgt spid="13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215"/>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Types of Questions</a:t>
            </a:r>
            <a:endParaRPr b="1">
              <a:solidFill>
                <a:srgbClr val="0091EA"/>
              </a:solidFill>
              <a:latin typeface="Raleway"/>
              <a:ea typeface="Raleway"/>
              <a:cs typeface="Raleway"/>
              <a:sym typeface="Raleway"/>
            </a:endParaRPr>
          </a:p>
        </p:txBody>
      </p:sp>
      <p:sp>
        <p:nvSpPr>
          <p:cNvPr id="1315" name="Google Shape;1315;p215"/>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Clarifying</a:t>
            </a:r>
            <a:endParaRPr sz="48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Probing</a:t>
            </a:r>
            <a:endParaRPr sz="48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Reflective/Appreciative</a:t>
            </a:r>
            <a:endParaRPr sz="4800">
              <a:latin typeface="Raleway"/>
              <a:ea typeface="Raleway"/>
              <a:cs typeface="Raleway"/>
              <a:sym typeface="Raleway"/>
            </a:endParaRPr>
          </a:p>
          <a:p>
            <a:pPr indent="0" lvl="0" marL="457200" rtl="0" algn="l">
              <a:lnSpc>
                <a:spcPct val="115000"/>
              </a:lnSpc>
              <a:spcBef>
                <a:spcPts val="1000"/>
              </a:spcBef>
              <a:spcAft>
                <a:spcPts val="0"/>
              </a:spcAft>
              <a:buNone/>
            </a:pPr>
            <a:r>
              <a:rPr lang="en-US" sz="4800">
                <a:latin typeface="Raleway"/>
                <a:ea typeface="Raleway"/>
                <a:cs typeface="Raleway"/>
                <a:sym typeface="Raleway"/>
              </a:rPr>
              <a:t>Set-Up/Demand</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0" st="0"/>
                                            </p:txEl>
                                          </p:spTgt>
                                        </p:tgtEl>
                                        <p:attrNameLst>
                                          <p:attrName>style.visibility</p:attrName>
                                        </p:attrNameLst>
                                      </p:cBhvr>
                                      <p:to>
                                        <p:strVal val="visible"/>
                                      </p:to>
                                    </p:set>
                                    <p:animEffect filter="fade" transition="in">
                                      <p:cBhvr>
                                        <p:cTn dur="1000"/>
                                        <p:tgtEl>
                                          <p:spTgt spid="1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1" st="1"/>
                                            </p:txEl>
                                          </p:spTgt>
                                        </p:tgtEl>
                                        <p:attrNameLst>
                                          <p:attrName>style.visibility</p:attrName>
                                        </p:attrNameLst>
                                      </p:cBhvr>
                                      <p:to>
                                        <p:strVal val="visible"/>
                                      </p:to>
                                    </p:set>
                                    <p:animEffect filter="fade" transition="in">
                                      <p:cBhvr>
                                        <p:cTn dur="1000"/>
                                        <p:tgtEl>
                                          <p:spTgt spid="1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2" st="2"/>
                                            </p:txEl>
                                          </p:spTgt>
                                        </p:tgtEl>
                                        <p:attrNameLst>
                                          <p:attrName>style.visibility</p:attrName>
                                        </p:attrNameLst>
                                      </p:cBhvr>
                                      <p:to>
                                        <p:strVal val="visible"/>
                                      </p:to>
                                    </p:set>
                                    <p:animEffect filter="fade" transition="in">
                                      <p:cBhvr>
                                        <p:cTn dur="1000"/>
                                        <p:tgtEl>
                                          <p:spTgt spid="13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3" st="3"/>
                                            </p:txEl>
                                          </p:spTgt>
                                        </p:tgtEl>
                                        <p:attrNameLst>
                                          <p:attrName>style.visibility</p:attrName>
                                        </p:attrNameLst>
                                      </p:cBhvr>
                                      <p:to>
                                        <p:strVal val="visible"/>
                                      </p:to>
                                    </p:set>
                                    <p:animEffect filter="fade" transition="in">
                                      <p:cBhvr>
                                        <p:cTn dur="1000"/>
                                        <p:tgtEl>
                                          <p:spTgt spid="13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4" st="4"/>
                                            </p:txEl>
                                          </p:spTgt>
                                        </p:tgtEl>
                                        <p:attrNameLst>
                                          <p:attrName>style.visibility</p:attrName>
                                        </p:attrNameLst>
                                      </p:cBhvr>
                                      <p:to>
                                        <p:strVal val="visible"/>
                                      </p:to>
                                    </p:set>
                                    <p:animEffect filter="fade" transition="in">
                                      <p:cBhvr>
                                        <p:cTn dur="1000"/>
                                        <p:tgtEl>
                                          <p:spTgt spid="131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8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sz="4800"/>
              <a:t>Example: Humans need to share knowledge &amp; information</a:t>
            </a:r>
            <a:endParaRPr b="1" sz="4800"/>
          </a:p>
        </p:txBody>
      </p:sp>
      <p:sp>
        <p:nvSpPr>
          <p:cNvPr id="455" name="Google Shape;455;p81"/>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sz="5600">
              <a:latin typeface="Raleway"/>
              <a:ea typeface="Raleway"/>
              <a:cs typeface="Raleway"/>
              <a:sym typeface="Raleway"/>
            </a:endParaRPr>
          </a:p>
        </p:txBody>
      </p:sp>
      <p:pic>
        <p:nvPicPr>
          <p:cNvPr id="456" name="Google Shape;456;p81"/>
          <p:cNvPicPr preferRelativeResize="0"/>
          <p:nvPr/>
        </p:nvPicPr>
        <p:blipFill>
          <a:blip r:embed="rId3">
            <a:alphaModFix/>
          </a:blip>
          <a:stretch>
            <a:fillRect/>
          </a:stretch>
        </p:blipFill>
        <p:spPr>
          <a:xfrm>
            <a:off x="2356452" y="1998825"/>
            <a:ext cx="2560201" cy="3823274"/>
          </a:xfrm>
          <a:prstGeom prst="rect">
            <a:avLst/>
          </a:prstGeom>
          <a:noFill/>
          <a:ln>
            <a:noFill/>
          </a:ln>
        </p:spPr>
      </p:pic>
      <p:pic>
        <p:nvPicPr>
          <p:cNvPr id="457" name="Google Shape;457;p81"/>
          <p:cNvPicPr preferRelativeResize="0"/>
          <p:nvPr/>
        </p:nvPicPr>
        <p:blipFill>
          <a:blip r:embed="rId4">
            <a:alphaModFix/>
          </a:blip>
          <a:stretch>
            <a:fillRect/>
          </a:stretch>
        </p:blipFill>
        <p:spPr>
          <a:xfrm>
            <a:off x="4457400" y="2719238"/>
            <a:ext cx="4257675" cy="3457575"/>
          </a:xfrm>
          <a:prstGeom prst="rect">
            <a:avLst/>
          </a:prstGeom>
          <a:noFill/>
          <a:ln>
            <a:noFill/>
          </a:ln>
        </p:spPr>
      </p:pic>
      <p:pic>
        <p:nvPicPr>
          <p:cNvPr id="458" name="Google Shape;458;p81"/>
          <p:cNvPicPr preferRelativeResize="0"/>
          <p:nvPr/>
        </p:nvPicPr>
        <p:blipFill>
          <a:blip r:embed="rId5">
            <a:alphaModFix/>
          </a:blip>
          <a:stretch>
            <a:fillRect/>
          </a:stretch>
        </p:blipFill>
        <p:spPr>
          <a:xfrm>
            <a:off x="8026600" y="3613088"/>
            <a:ext cx="4000500" cy="300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216"/>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Clarifying</a:t>
            </a:r>
            <a:endParaRPr b="1">
              <a:solidFill>
                <a:srgbClr val="0091EA"/>
              </a:solidFill>
              <a:latin typeface="Raleway"/>
              <a:ea typeface="Raleway"/>
              <a:cs typeface="Raleway"/>
              <a:sym typeface="Raleway"/>
            </a:endParaRPr>
          </a:p>
        </p:txBody>
      </p:sp>
      <p:sp>
        <p:nvSpPr>
          <p:cNvPr id="1321" name="Google Shape;1321;p216"/>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Yes or No</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Factual</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Quick</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Goal</a:t>
            </a:r>
            <a:r>
              <a:rPr lang="en-US" sz="3200">
                <a:latin typeface="Raleway"/>
                <a:ea typeface="Raleway"/>
                <a:cs typeface="Raleway"/>
                <a:sym typeface="Raleway"/>
              </a:rPr>
              <a:t>: To truly understand the problem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217"/>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Probing</a:t>
            </a:r>
            <a:endParaRPr b="1">
              <a:solidFill>
                <a:srgbClr val="0091EA"/>
              </a:solidFill>
              <a:latin typeface="Raleway"/>
              <a:ea typeface="Raleway"/>
              <a:cs typeface="Raleway"/>
              <a:sym typeface="Raleway"/>
            </a:endParaRPr>
          </a:p>
        </p:txBody>
      </p:sp>
      <p:sp>
        <p:nvSpPr>
          <p:cNvPr id="1327" name="Google Shape;1327;p217"/>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Deeper thinking</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Questions the presenters thoughts/feelings</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NOT suggesting a solution</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Goal</a:t>
            </a:r>
            <a:r>
              <a:rPr lang="en-US" sz="3200">
                <a:latin typeface="Raleway"/>
                <a:ea typeface="Raleway"/>
                <a:cs typeface="Raleway"/>
                <a:sym typeface="Raleway"/>
              </a:rPr>
              <a:t>: Help the presenter understand their own personal perspective</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218"/>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Reflective/Appreciative</a:t>
            </a:r>
            <a:endParaRPr b="1">
              <a:solidFill>
                <a:srgbClr val="0091EA"/>
              </a:solidFill>
              <a:latin typeface="Raleway"/>
              <a:ea typeface="Raleway"/>
              <a:cs typeface="Raleway"/>
              <a:sym typeface="Raleway"/>
            </a:endParaRPr>
          </a:p>
        </p:txBody>
      </p:sp>
      <p:sp>
        <p:nvSpPr>
          <p:cNvPr id="1333" name="Google Shape;1333;p218"/>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Does not focus on weaknesses and problems to fix. </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Focus is on strengths  and assets</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Goal</a:t>
            </a:r>
            <a:r>
              <a:rPr lang="en-US" sz="3200">
                <a:latin typeface="Raleway"/>
                <a:ea typeface="Raleway"/>
                <a:cs typeface="Raleway"/>
                <a:sym typeface="Raleway"/>
              </a:rPr>
              <a:t>: Uncover positive outcomes</a:t>
            </a:r>
            <a:endParaRPr sz="3200">
              <a:latin typeface="Raleway"/>
              <a:ea typeface="Raleway"/>
              <a:cs typeface="Raleway"/>
              <a:sym typeface="Raleway"/>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219"/>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Set-Up/Demand</a:t>
            </a:r>
            <a:endParaRPr b="1">
              <a:solidFill>
                <a:srgbClr val="0091EA"/>
              </a:solidFill>
              <a:latin typeface="Raleway"/>
              <a:ea typeface="Raleway"/>
              <a:cs typeface="Raleway"/>
              <a:sym typeface="Raleway"/>
            </a:endParaRPr>
          </a:p>
        </p:txBody>
      </p:sp>
      <p:sp>
        <p:nvSpPr>
          <p:cNvPr id="1339" name="Google Shape;1339;p219"/>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Demand</a:t>
            </a:r>
            <a:r>
              <a:rPr lang="en-US" sz="3200">
                <a:latin typeface="Raleway"/>
                <a:ea typeface="Raleway"/>
                <a:cs typeface="Raleway"/>
                <a:sym typeface="Raleway"/>
              </a:rPr>
              <a:t>: prompt others to give us an answer we want to hear</a:t>
            </a:r>
            <a:endParaRPr sz="3200">
              <a:latin typeface="Raleway"/>
              <a:ea typeface="Raleway"/>
              <a:cs typeface="Raleway"/>
              <a:sym typeface="Raleway"/>
            </a:endParaRPr>
          </a:p>
          <a:p>
            <a:pPr indent="-381000" lvl="1" marL="914400" rtl="0" algn="l">
              <a:lnSpc>
                <a:spcPct val="115000"/>
              </a:lnSpc>
              <a:spcBef>
                <a:spcPts val="0"/>
              </a:spcBef>
              <a:spcAft>
                <a:spcPts val="0"/>
              </a:spcAft>
              <a:buSzPts val="2400"/>
              <a:buFont typeface="Raleway"/>
              <a:buChar char="•"/>
            </a:pPr>
            <a:r>
              <a:rPr lang="en-US">
                <a:latin typeface="Raleway"/>
                <a:ea typeface="Raleway"/>
                <a:cs typeface="Raleway"/>
                <a:sym typeface="Raleway"/>
              </a:rPr>
              <a:t>“Those kids were really engaged, weren’t they?”</a:t>
            </a:r>
            <a:endParaRPr>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Set-up</a:t>
            </a:r>
            <a:r>
              <a:rPr lang="en-US" sz="3200">
                <a:latin typeface="Raleway"/>
                <a:ea typeface="Raleway"/>
                <a:cs typeface="Raleway"/>
                <a:sym typeface="Raleway"/>
              </a:rPr>
              <a:t>: catch another person in doing something wrong or poorly</a:t>
            </a:r>
            <a:endParaRPr sz="3200">
              <a:latin typeface="Raleway"/>
              <a:ea typeface="Raleway"/>
              <a:cs typeface="Raleway"/>
              <a:sym typeface="Raleway"/>
            </a:endParaRPr>
          </a:p>
          <a:p>
            <a:pPr indent="-381000" lvl="1" marL="914400" rtl="0" algn="l">
              <a:lnSpc>
                <a:spcPct val="115000"/>
              </a:lnSpc>
              <a:spcBef>
                <a:spcPts val="0"/>
              </a:spcBef>
              <a:spcAft>
                <a:spcPts val="0"/>
              </a:spcAft>
              <a:buSzPts val="2400"/>
              <a:buFont typeface="Raleway"/>
              <a:buChar char="•"/>
            </a:pPr>
            <a:r>
              <a:rPr lang="en-US">
                <a:latin typeface="Raleway"/>
                <a:ea typeface="Raleway"/>
                <a:cs typeface="Raleway"/>
                <a:sym typeface="Raleway"/>
              </a:rPr>
              <a:t>“Did you finish that report on the assessment data?”</a:t>
            </a:r>
            <a:endParaRPr>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220"/>
          <p:cNvSpPr txBox="1"/>
          <p:nvPr>
            <p:ph idx="1" type="body"/>
          </p:nvPr>
        </p:nvSpPr>
        <p:spPr>
          <a:xfrm>
            <a:off x="1818650" y="1368425"/>
            <a:ext cx="10044900" cy="5225100"/>
          </a:xfrm>
          <a:prstGeom prst="rect">
            <a:avLst/>
          </a:prstGeom>
        </p:spPr>
        <p:txBody>
          <a:bodyPr anchorCtr="0" anchor="t" bIns="91425" lIns="91425" spcFirstLastPara="1" rIns="91425" wrap="square" tIns="91425">
            <a:noAutofit/>
          </a:bodyPr>
          <a:lstStyle/>
          <a:p>
            <a:pPr indent="-431800" lvl="0" marL="457200" marR="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Stump</a:t>
            </a:r>
            <a:r>
              <a:rPr lang="en-US" sz="3200">
                <a:latin typeface="Raleway"/>
                <a:ea typeface="Raleway"/>
                <a:cs typeface="Raleway"/>
                <a:sym typeface="Raleway"/>
              </a:rPr>
              <a:t>: ask when we know the other person doesn’t know the answer but we do</a:t>
            </a:r>
            <a:endParaRPr sz="3200">
              <a:latin typeface="Raleway"/>
              <a:ea typeface="Raleway"/>
              <a:cs typeface="Raleway"/>
              <a:sym typeface="Raleway"/>
            </a:endParaRPr>
          </a:p>
          <a:p>
            <a:pPr indent="-381000" lvl="1" marL="914400" marR="0" rtl="0" algn="l">
              <a:lnSpc>
                <a:spcPct val="115000"/>
              </a:lnSpc>
              <a:spcBef>
                <a:spcPts val="0"/>
              </a:spcBef>
              <a:spcAft>
                <a:spcPts val="0"/>
              </a:spcAft>
              <a:buSzPts val="2400"/>
              <a:buFont typeface="Raleway"/>
              <a:buChar char="•"/>
            </a:pPr>
            <a:r>
              <a:rPr lang="en-US">
                <a:latin typeface="Raleway"/>
                <a:ea typeface="Raleway"/>
                <a:cs typeface="Raleway"/>
                <a:sym typeface="Raleway"/>
              </a:rPr>
              <a:t>“Do you know what the effect size is for growth-versus fixed-mindset feedback?”</a:t>
            </a:r>
            <a:endParaRPr>
              <a:latin typeface="Raleway"/>
              <a:ea typeface="Raleway"/>
              <a:cs typeface="Raleway"/>
              <a:sym typeface="Raleway"/>
            </a:endParaRPr>
          </a:p>
          <a:p>
            <a:pPr indent="0" lvl="0" marL="457200" marR="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marR="0" rtl="0" algn="l">
              <a:lnSpc>
                <a:spcPct val="115000"/>
              </a:lnSpc>
              <a:spcBef>
                <a:spcPts val="1000"/>
              </a:spcBef>
              <a:spcAft>
                <a:spcPts val="0"/>
              </a:spcAft>
              <a:buSzPts val="3200"/>
              <a:buFont typeface="Raleway"/>
              <a:buChar char="•"/>
            </a:pPr>
            <a:r>
              <a:rPr b="1" lang="en-US" sz="3200">
                <a:latin typeface="Raleway"/>
                <a:ea typeface="Raleway"/>
                <a:cs typeface="Raleway"/>
                <a:sym typeface="Raleway"/>
              </a:rPr>
              <a:t>Angry</a:t>
            </a:r>
            <a:r>
              <a:rPr lang="en-US" sz="3200">
                <a:latin typeface="Raleway"/>
                <a:ea typeface="Raleway"/>
                <a:cs typeface="Raleway"/>
                <a:sym typeface="Raleway"/>
              </a:rPr>
              <a:t>: disguised explanations of negative emotions</a:t>
            </a:r>
            <a:endParaRPr sz="3200">
              <a:latin typeface="Raleway"/>
              <a:ea typeface="Raleway"/>
              <a:cs typeface="Raleway"/>
              <a:sym typeface="Raleway"/>
            </a:endParaRPr>
          </a:p>
          <a:p>
            <a:pPr indent="-381000" lvl="1" marL="914400" marR="0" rtl="0" algn="l">
              <a:lnSpc>
                <a:spcPct val="115000"/>
              </a:lnSpc>
              <a:spcBef>
                <a:spcPts val="0"/>
              </a:spcBef>
              <a:spcAft>
                <a:spcPts val="0"/>
              </a:spcAft>
              <a:buSzPts val="2400"/>
              <a:buFont typeface="Raleway"/>
              <a:buChar char="•"/>
            </a:pPr>
            <a:r>
              <a:rPr lang="en-US">
                <a:latin typeface="Raleway"/>
                <a:ea typeface="Raleway"/>
                <a:cs typeface="Raleway"/>
                <a:sym typeface="Raleway"/>
              </a:rPr>
              <a:t>“Why don’t you give a little thought to what is best for the students?”</a:t>
            </a:r>
            <a:endParaRPr>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p:txBody>
      </p:sp>
      <p:sp>
        <p:nvSpPr>
          <p:cNvPr id="1345" name="Google Shape;1345;p220"/>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Set-Up/Demand</a:t>
            </a:r>
            <a:endParaRPr b="1">
              <a:solidFill>
                <a:srgbClr val="0091EA"/>
              </a:solidFill>
              <a:latin typeface="Raleway"/>
              <a:ea typeface="Raleway"/>
              <a:cs typeface="Raleway"/>
              <a:sym typeface="Raleway"/>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221"/>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Avoiding judgement or solutions...</a:t>
            </a:r>
            <a:endParaRPr b="1">
              <a:solidFill>
                <a:srgbClr val="0091EA"/>
              </a:solidFill>
              <a:latin typeface="Raleway"/>
              <a:ea typeface="Raleway"/>
              <a:cs typeface="Raleway"/>
              <a:sym typeface="Raleway"/>
            </a:endParaRPr>
          </a:p>
        </p:txBody>
      </p:sp>
      <p:sp>
        <p:nvSpPr>
          <p:cNvPr id="1351" name="Google Shape;1351;p221"/>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If you think there is a right answer..don’t ask it!</a:t>
            </a:r>
            <a:endParaRPr sz="3200">
              <a:latin typeface="Raleway"/>
              <a:ea typeface="Raleway"/>
              <a:cs typeface="Raleway"/>
              <a:sym typeface="Raleway"/>
            </a:endParaRPr>
          </a:p>
          <a:p>
            <a:pPr indent="-381000" lvl="1" marL="914400" rtl="0" algn="l">
              <a:lnSpc>
                <a:spcPct val="115000"/>
              </a:lnSpc>
              <a:spcBef>
                <a:spcPts val="0"/>
              </a:spcBef>
              <a:spcAft>
                <a:spcPts val="0"/>
              </a:spcAft>
              <a:buSzPts val="2400"/>
              <a:buFont typeface="Raleway"/>
              <a:buChar char="•"/>
            </a:pPr>
            <a:r>
              <a:rPr lang="en-US">
                <a:latin typeface="Raleway"/>
                <a:ea typeface="Raleway"/>
                <a:cs typeface="Raleway"/>
                <a:sym typeface="Raleway"/>
              </a:rPr>
              <a:t>“Would students have done better if they had a rubric in advance?”</a:t>
            </a:r>
            <a:endParaRPr>
              <a:latin typeface="Raleway"/>
              <a:ea typeface="Raleway"/>
              <a:cs typeface="Raleway"/>
              <a:sym typeface="Raleway"/>
            </a:endParaRPr>
          </a:p>
          <a:p>
            <a:pPr indent="0" lvl="0" marL="0" rtl="0" algn="l">
              <a:lnSpc>
                <a:spcPct val="115000"/>
              </a:lnSpc>
              <a:spcBef>
                <a:spcPts val="1000"/>
              </a:spcBef>
              <a:spcAft>
                <a:spcPts val="0"/>
              </a:spcAft>
              <a:buNone/>
            </a:pPr>
            <a:r>
              <a:t/>
            </a:r>
            <a:endParaRPr sz="1100">
              <a:latin typeface="Raleway"/>
              <a:ea typeface="Raleway"/>
              <a:cs typeface="Raleway"/>
              <a:sym typeface="Raleway"/>
            </a:endParaRPr>
          </a:p>
          <a:p>
            <a:pPr indent="0" lvl="0" marL="0" rtl="0" algn="l">
              <a:spcBef>
                <a:spcPts val="0"/>
              </a:spcBef>
              <a:spcAft>
                <a:spcPts val="0"/>
              </a:spcAft>
              <a:buNone/>
            </a:pPr>
            <a:r>
              <a:rPr b="1" lang="en-US" sz="4400">
                <a:solidFill>
                  <a:srgbClr val="0091EA"/>
                </a:solidFill>
                <a:latin typeface="Raleway"/>
                <a:ea typeface="Raleway"/>
                <a:cs typeface="Raleway"/>
                <a:sym typeface="Raleway"/>
              </a:rPr>
              <a:t>instead:</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Try using verbs.  What do you want? Need? Fear? Enjoy?</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b="1" lang="en-US" sz="3200">
                <a:latin typeface="Raleway"/>
                <a:ea typeface="Raleway"/>
                <a:cs typeface="Raleway"/>
                <a:sym typeface="Raleway"/>
              </a:rPr>
              <a:t>Why </a:t>
            </a:r>
            <a:r>
              <a:rPr lang="en-US" sz="3200">
                <a:latin typeface="Raleway"/>
                <a:ea typeface="Raleway"/>
                <a:cs typeface="Raleway"/>
                <a:sym typeface="Raleway"/>
              </a:rPr>
              <a:t>- a great starter and you can ask it multiple times in a row</a:t>
            </a:r>
            <a:endParaRPr sz="3200">
              <a:latin typeface="Raleway"/>
              <a:ea typeface="Raleway"/>
              <a:cs typeface="Raleway"/>
              <a:sym typeface="Raleway"/>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222"/>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Mastery vs. Compliance</a:t>
            </a:r>
            <a:endParaRPr b="1">
              <a:solidFill>
                <a:srgbClr val="0091EA"/>
              </a:solidFill>
              <a:latin typeface="Raleway"/>
              <a:ea typeface="Raleway"/>
              <a:cs typeface="Raleway"/>
              <a:sym typeface="Raleway"/>
            </a:endParaRPr>
          </a:p>
        </p:txBody>
      </p:sp>
      <p:sp>
        <p:nvSpPr>
          <p:cNvPr id="1357" name="Google Shape;1357;p222"/>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Short-term compliance looks good and like a “win” for admin, but long term mastery of skill and adding strategies into repertoire leads to long-term results and student achievement</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223"/>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Time to practice!   (5 min)</a:t>
            </a:r>
            <a:endParaRPr b="1">
              <a:solidFill>
                <a:srgbClr val="0091EA"/>
              </a:solidFill>
              <a:latin typeface="Raleway"/>
              <a:ea typeface="Raleway"/>
              <a:cs typeface="Raleway"/>
              <a:sym typeface="Raleway"/>
            </a:endParaRPr>
          </a:p>
        </p:txBody>
      </p:sp>
      <p:sp>
        <p:nvSpPr>
          <p:cNvPr id="1363" name="Google Shape;1363;p223"/>
          <p:cNvSpPr txBox="1"/>
          <p:nvPr>
            <p:ph idx="1" type="body"/>
          </p:nvPr>
        </p:nvSpPr>
        <p:spPr>
          <a:xfrm>
            <a:off x="1209050" y="1883800"/>
            <a:ext cx="7248600" cy="47097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lang="en-US" sz="3200">
                <a:latin typeface="Raleway"/>
                <a:ea typeface="Raleway"/>
                <a:cs typeface="Raleway"/>
                <a:sym typeface="Raleway"/>
              </a:rPr>
              <a:t>The power of words…</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1 minute share problem</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1 minute clarifying questions</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1 minute probing questions</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2 minute reflection and find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    solution</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pic>
        <p:nvPicPr>
          <p:cNvPr id="1364" name="Google Shape;1364;p223"/>
          <p:cNvPicPr preferRelativeResize="0"/>
          <p:nvPr/>
        </p:nvPicPr>
        <p:blipFill>
          <a:blip r:embed="rId3">
            <a:alphaModFix/>
          </a:blip>
          <a:stretch>
            <a:fillRect/>
          </a:stretch>
        </p:blipFill>
        <p:spPr>
          <a:xfrm>
            <a:off x="7600248" y="1174425"/>
            <a:ext cx="3950350" cy="53588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224"/>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Personal Coach Definition</a:t>
            </a:r>
            <a:endParaRPr b="1">
              <a:solidFill>
                <a:srgbClr val="0091EA"/>
              </a:solidFill>
              <a:latin typeface="Raleway"/>
              <a:ea typeface="Raleway"/>
              <a:cs typeface="Raleway"/>
              <a:sym typeface="Raleway"/>
            </a:endParaRPr>
          </a:p>
        </p:txBody>
      </p:sp>
      <p:sp>
        <p:nvSpPr>
          <p:cNvPr id="1370" name="Google Shape;1370;p224"/>
          <p:cNvSpPr txBox="1"/>
          <p:nvPr>
            <p:ph idx="1" type="body"/>
          </p:nvPr>
        </p:nvSpPr>
        <p:spPr>
          <a:xfrm>
            <a:off x="17424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4000">
              <a:latin typeface="Raleway"/>
              <a:ea typeface="Raleway"/>
              <a:cs typeface="Raleway"/>
              <a:sym typeface="Raleway"/>
            </a:endParaRPr>
          </a:p>
          <a:p>
            <a:pPr indent="-482600" lvl="0" marL="457200" rtl="0" algn="l">
              <a:lnSpc>
                <a:spcPct val="115000"/>
              </a:lnSpc>
              <a:spcBef>
                <a:spcPts val="1000"/>
              </a:spcBef>
              <a:spcAft>
                <a:spcPts val="0"/>
              </a:spcAft>
              <a:buSzPts val="4000"/>
              <a:buFont typeface="Raleway"/>
              <a:buChar char="•"/>
            </a:pPr>
            <a:r>
              <a:rPr lang="en-US" sz="4000">
                <a:latin typeface="Raleway"/>
                <a:ea typeface="Raleway"/>
                <a:cs typeface="Raleway"/>
                <a:sym typeface="Raleway"/>
              </a:rPr>
              <a:t>Revisit the definition from earlier.</a:t>
            </a:r>
            <a:endParaRPr sz="4000">
              <a:latin typeface="Raleway"/>
              <a:ea typeface="Raleway"/>
              <a:cs typeface="Raleway"/>
              <a:sym typeface="Raleway"/>
            </a:endParaRPr>
          </a:p>
          <a:p>
            <a:pPr indent="0" lvl="0" marL="457200" rtl="0" algn="l">
              <a:lnSpc>
                <a:spcPct val="115000"/>
              </a:lnSpc>
              <a:spcBef>
                <a:spcPts val="1000"/>
              </a:spcBef>
              <a:spcAft>
                <a:spcPts val="0"/>
              </a:spcAft>
              <a:buNone/>
            </a:pPr>
            <a:r>
              <a:t/>
            </a:r>
            <a:endParaRPr sz="4000">
              <a:latin typeface="Raleway"/>
              <a:ea typeface="Raleway"/>
              <a:cs typeface="Raleway"/>
              <a:sym typeface="Raleway"/>
            </a:endParaRPr>
          </a:p>
          <a:p>
            <a:pPr indent="-482600" lvl="0" marL="457200" rtl="0" algn="l">
              <a:lnSpc>
                <a:spcPct val="115000"/>
              </a:lnSpc>
              <a:spcBef>
                <a:spcPts val="1000"/>
              </a:spcBef>
              <a:spcAft>
                <a:spcPts val="0"/>
              </a:spcAft>
              <a:buSzPts val="4000"/>
              <a:buFont typeface="Raleway"/>
              <a:buChar char="•"/>
            </a:pPr>
            <a:r>
              <a:rPr lang="en-US" sz="4000">
                <a:latin typeface="Raleway"/>
                <a:ea typeface="Raleway"/>
                <a:cs typeface="Raleway"/>
                <a:sym typeface="Raleway"/>
              </a:rPr>
              <a:t>Add, modify, change as needed.</a:t>
            </a:r>
            <a:endParaRPr sz="40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225"/>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sz="4800"/>
              <a:t>Example: Humans need to share knowledge &amp; information</a:t>
            </a:r>
            <a:endParaRPr b="1" sz="4800"/>
          </a:p>
        </p:txBody>
      </p:sp>
      <p:sp>
        <p:nvSpPr>
          <p:cNvPr id="464" name="Google Shape;464;p82"/>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sz="5600">
              <a:latin typeface="Raleway"/>
              <a:ea typeface="Raleway"/>
              <a:cs typeface="Raleway"/>
              <a:sym typeface="Raleway"/>
            </a:endParaRPr>
          </a:p>
        </p:txBody>
      </p:sp>
      <p:pic>
        <p:nvPicPr>
          <p:cNvPr id="465" name="Google Shape;465;p82"/>
          <p:cNvPicPr preferRelativeResize="0"/>
          <p:nvPr/>
        </p:nvPicPr>
        <p:blipFill>
          <a:blip r:embed="rId3">
            <a:alphaModFix/>
          </a:blip>
          <a:stretch>
            <a:fillRect/>
          </a:stretch>
        </p:blipFill>
        <p:spPr>
          <a:xfrm>
            <a:off x="3238500" y="2215288"/>
            <a:ext cx="5715000" cy="357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226"/>
          <p:cNvSpPr/>
          <p:nvPr/>
        </p:nvSpPr>
        <p:spPr>
          <a:xfrm>
            <a:off x="0" y="-25125"/>
            <a:ext cx="12072300" cy="685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26"/>
          <p:cNvSpPr txBox="1"/>
          <p:nvPr>
            <p:ph type="title"/>
          </p:nvPr>
        </p:nvSpPr>
        <p:spPr>
          <a:xfrm>
            <a:off x="618625" y="486825"/>
            <a:ext cx="10852500" cy="49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6000">
                <a:solidFill>
                  <a:schemeClr val="lt2"/>
                </a:solidFill>
                <a:latin typeface="Raleway"/>
                <a:ea typeface="Raleway"/>
                <a:cs typeface="Raleway"/>
                <a:sym typeface="Raleway"/>
              </a:rPr>
              <a:t>If you have time you can go through these next slides and practice - they are optional</a:t>
            </a:r>
            <a:endParaRPr b="1" sz="6000">
              <a:solidFill>
                <a:schemeClr val="lt2"/>
              </a:solidFill>
              <a:latin typeface="Raleway"/>
              <a:ea typeface="Raleway"/>
              <a:cs typeface="Raleway"/>
              <a:sym typeface="Raleway"/>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227"/>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387" name="Google Shape;1387;p227"/>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Questioning strategy used to structure coaching.</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228"/>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393" name="Google Shape;1393;p228"/>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1. </a:t>
            </a:r>
            <a:r>
              <a:rPr b="1" lang="en-US" sz="3200">
                <a:latin typeface="Raleway"/>
                <a:ea typeface="Raleway"/>
                <a:cs typeface="Raleway"/>
                <a:sym typeface="Raleway"/>
              </a:rPr>
              <a:t>Presenter</a:t>
            </a:r>
            <a:r>
              <a:rPr lang="en-US" sz="3200">
                <a:latin typeface="Raleway"/>
                <a:ea typeface="Raleway"/>
                <a:cs typeface="Raleway"/>
                <a:sym typeface="Raleway"/>
              </a:rPr>
              <a:t>: Present a dilemma or problem you are working on.</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(5-7 minutes)</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What is involved?</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Who is involved?</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What goal are you trying to achieve?</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What help do you want from the group?</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229"/>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399" name="Google Shape;1399;p229"/>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2. </a:t>
            </a:r>
            <a:r>
              <a:rPr b="1" lang="en-US" sz="3200">
                <a:latin typeface="Raleway"/>
                <a:ea typeface="Raleway"/>
                <a:cs typeface="Raleway"/>
                <a:sym typeface="Raleway"/>
              </a:rPr>
              <a:t>Clarifying Questions “Go-Round”</a:t>
            </a:r>
            <a:r>
              <a:rPr lang="en-US" sz="3200">
                <a:latin typeface="Raleway"/>
                <a:ea typeface="Raleway"/>
                <a:cs typeface="Raleway"/>
                <a:sym typeface="Raleway"/>
              </a:rPr>
              <a:t>: Information, meant to more fully understand what is going on; clarify any places of confusion.</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(3-5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230"/>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05" name="Google Shape;1405;p230"/>
          <p:cNvSpPr txBox="1"/>
          <p:nvPr>
            <p:ph idx="1" type="body"/>
          </p:nvPr>
        </p:nvSpPr>
        <p:spPr>
          <a:xfrm>
            <a:off x="954475" y="1368425"/>
            <a:ext cx="108348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3. </a:t>
            </a:r>
            <a:r>
              <a:rPr b="1" lang="en-US" sz="3200">
                <a:latin typeface="Raleway"/>
                <a:ea typeface="Raleway"/>
                <a:cs typeface="Raleway"/>
                <a:sym typeface="Raleway"/>
              </a:rPr>
              <a:t>Active Listening</a:t>
            </a:r>
            <a:r>
              <a:rPr lang="en-US" sz="3200">
                <a:latin typeface="Raleway"/>
                <a:ea typeface="Raleway"/>
                <a:cs typeface="Raleway"/>
                <a:sym typeface="Raleway"/>
              </a:rPr>
              <a:t>: These are statements which restate what has been said.  Like paraphrasing.</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“I heard the presenter day…”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“What I am hearing is…”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914400" rtl="0" algn="l">
              <a:lnSpc>
                <a:spcPct val="115000"/>
              </a:lnSpc>
              <a:spcBef>
                <a:spcPts val="1000"/>
              </a:spcBef>
              <a:spcAft>
                <a:spcPts val="0"/>
              </a:spcAft>
              <a:buNone/>
            </a:pPr>
            <a:r>
              <a:rPr lang="en-US" sz="3200">
                <a:latin typeface="Raleway"/>
                <a:ea typeface="Raleway"/>
                <a:cs typeface="Raleway"/>
                <a:sym typeface="Raleway"/>
              </a:rPr>
              <a:t>Active listening helps the presenter hear what their problem sounds like to others and give them a chance to say what they really want.</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(3-5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231"/>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11" name="Google Shape;1411;p231"/>
          <p:cNvSpPr txBox="1"/>
          <p:nvPr>
            <p:ph idx="1" type="body"/>
          </p:nvPr>
        </p:nvSpPr>
        <p:spPr>
          <a:xfrm>
            <a:off x="600950" y="1368425"/>
            <a:ext cx="107529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4. </a:t>
            </a:r>
            <a:r>
              <a:rPr b="1" lang="en-US" sz="3200">
                <a:latin typeface="Raleway"/>
                <a:ea typeface="Raleway"/>
                <a:cs typeface="Raleway"/>
                <a:sym typeface="Raleway"/>
              </a:rPr>
              <a:t>Interpretive Listening</a:t>
            </a:r>
            <a:r>
              <a:rPr lang="en-US" sz="3200">
                <a:latin typeface="Raleway"/>
                <a:ea typeface="Raleway"/>
                <a:cs typeface="Raleway"/>
                <a:sym typeface="Raleway"/>
              </a:rPr>
              <a:t>: So what?</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“What this means to me is….”</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“What I think this means is…”</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“What i think is going on in this problem is…”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1371600" rtl="0" algn="l">
              <a:lnSpc>
                <a:spcPct val="115000"/>
              </a:lnSpc>
              <a:spcBef>
                <a:spcPts val="1000"/>
              </a:spcBef>
              <a:spcAft>
                <a:spcPts val="0"/>
              </a:spcAft>
              <a:buNone/>
            </a:pPr>
            <a:r>
              <a:rPr lang="en-US" sz="3200">
                <a:latin typeface="Raleway"/>
                <a:ea typeface="Raleway"/>
                <a:cs typeface="Raleway"/>
                <a:sym typeface="Raleway"/>
              </a:rPr>
              <a:t>Interpretive listening helps the presenter hear what their problem sounds like to others and give them a chance to say what they really want.</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(5-7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232"/>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17" name="Google Shape;1417;p232"/>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5. </a:t>
            </a:r>
            <a:r>
              <a:rPr b="1" lang="en-US" sz="3200">
                <a:latin typeface="Raleway"/>
                <a:ea typeface="Raleway"/>
                <a:cs typeface="Raleway"/>
                <a:sym typeface="Raleway"/>
              </a:rPr>
              <a:t>Presenter Check-In</a:t>
            </a:r>
            <a:endParaRPr b="1"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Is the group hearing you correctly?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Is there anything you want to add?</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Try and state the problem in 1-2 sentences based on the discussion so far.</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1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(1 minute)</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233"/>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23" name="Google Shape;1423;p233"/>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6. </a:t>
            </a:r>
            <a:r>
              <a:rPr b="1" lang="en-US" sz="3200">
                <a:latin typeface="Raleway"/>
                <a:ea typeface="Raleway"/>
                <a:cs typeface="Raleway"/>
                <a:sym typeface="Raleway"/>
              </a:rPr>
              <a:t>Probing Questions</a:t>
            </a:r>
            <a:r>
              <a:rPr lang="en-US" sz="3200">
                <a:latin typeface="Raleway"/>
                <a:ea typeface="Raleway"/>
                <a:cs typeface="Raleway"/>
                <a:sym typeface="Raleway"/>
              </a:rPr>
              <a:t>: Help the presenter more deeply investigate their thoughts and feelings on the problem. Do not offer solutions or judgements.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(5-7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234"/>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29" name="Google Shape;1429;p234"/>
          <p:cNvSpPr txBox="1"/>
          <p:nvPr>
            <p:ph idx="1" type="body"/>
          </p:nvPr>
        </p:nvSpPr>
        <p:spPr>
          <a:xfrm>
            <a:off x="565600" y="1368425"/>
            <a:ext cx="107883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7. </a:t>
            </a:r>
            <a:r>
              <a:rPr b="1" lang="en-US" sz="3200">
                <a:latin typeface="Raleway"/>
                <a:ea typeface="Raleway"/>
                <a:cs typeface="Raleway"/>
                <a:sym typeface="Raleway"/>
              </a:rPr>
              <a:t>Presenter Response</a:t>
            </a:r>
            <a:r>
              <a:rPr lang="en-US" sz="3200">
                <a:latin typeface="Raleway"/>
                <a:ea typeface="Raleway"/>
                <a:cs typeface="Raleway"/>
                <a:sym typeface="Raleway"/>
              </a:rPr>
              <a:t>: </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2400">
                <a:latin typeface="Raleway"/>
                <a:ea typeface="Raleway"/>
                <a:cs typeface="Raleway"/>
                <a:sym typeface="Raleway"/>
              </a:rPr>
              <a:t>Which probing question made you think the hardest and why?</a:t>
            </a:r>
            <a:endParaRPr sz="2400">
              <a:latin typeface="Raleway"/>
              <a:ea typeface="Raleway"/>
              <a:cs typeface="Raleway"/>
              <a:sym typeface="Raleway"/>
            </a:endParaRPr>
          </a:p>
          <a:p>
            <a:pPr indent="0" lvl="0" marL="457200" rtl="0" algn="l">
              <a:lnSpc>
                <a:spcPct val="115000"/>
              </a:lnSpc>
              <a:spcBef>
                <a:spcPts val="1000"/>
              </a:spcBef>
              <a:spcAft>
                <a:spcPts val="0"/>
              </a:spcAft>
              <a:buNone/>
            </a:pPr>
            <a:r>
              <a:rPr lang="en-US" sz="2400">
                <a:latin typeface="Raleway"/>
                <a:ea typeface="Raleway"/>
                <a:cs typeface="Raleway"/>
                <a:sym typeface="Raleway"/>
              </a:rPr>
              <a:t>What new perspectives or thoughts do you have from the discussion?</a:t>
            </a:r>
            <a:endParaRPr sz="24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1371600" rtl="0" algn="l">
              <a:lnSpc>
                <a:spcPct val="115000"/>
              </a:lnSpc>
              <a:spcBef>
                <a:spcPts val="1000"/>
              </a:spcBef>
              <a:spcAft>
                <a:spcPts val="0"/>
              </a:spcAft>
              <a:buNone/>
            </a:pPr>
            <a:r>
              <a:rPr lang="en-US" sz="3200">
                <a:latin typeface="Raleway"/>
                <a:ea typeface="Raleway"/>
                <a:cs typeface="Raleway"/>
                <a:sym typeface="Raleway"/>
              </a:rPr>
              <a:t>Try and state the problem in 1-2 sentences based on the discussion so far.</a:t>
            </a:r>
            <a:endParaRPr sz="3200">
              <a:latin typeface="Raleway"/>
              <a:ea typeface="Raleway"/>
              <a:cs typeface="Raleway"/>
              <a:sym typeface="Raleway"/>
            </a:endParaRPr>
          </a:p>
          <a:p>
            <a:pPr indent="0" lvl="0" marL="1371600" rtl="0" algn="l">
              <a:lnSpc>
                <a:spcPct val="115000"/>
              </a:lnSpc>
              <a:spcBef>
                <a:spcPts val="1000"/>
              </a:spcBef>
              <a:spcAft>
                <a:spcPts val="0"/>
              </a:spcAft>
              <a:buNone/>
            </a:pPr>
            <a:r>
              <a:t/>
            </a:r>
            <a:endParaRPr sz="3200">
              <a:latin typeface="Raleway"/>
              <a:ea typeface="Raleway"/>
              <a:cs typeface="Raleway"/>
              <a:sym typeface="Raleway"/>
            </a:endParaRPr>
          </a:p>
          <a:p>
            <a:pPr indent="0" lvl="0" marL="1371600" rtl="0" algn="l">
              <a:lnSpc>
                <a:spcPct val="115000"/>
              </a:lnSpc>
              <a:spcBef>
                <a:spcPts val="1000"/>
              </a:spcBef>
              <a:spcAft>
                <a:spcPts val="0"/>
              </a:spcAft>
              <a:buNone/>
            </a:pPr>
            <a:r>
              <a:rPr lang="en-US" sz="3200">
                <a:latin typeface="Raleway"/>
                <a:ea typeface="Raleway"/>
                <a:cs typeface="Raleway"/>
                <a:sym typeface="Raleway"/>
              </a:rPr>
              <a:t>(2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235"/>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35" name="Google Shape;1435;p235"/>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8. </a:t>
            </a:r>
            <a:r>
              <a:rPr b="1" lang="en-US" sz="3200">
                <a:latin typeface="Raleway"/>
                <a:ea typeface="Raleway"/>
                <a:cs typeface="Raleway"/>
                <a:sym typeface="Raleway"/>
              </a:rPr>
              <a:t>Group Suggestions</a:t>
            </a:r>
            <a:r>
              <a:rPr lang="en-US" sz="3200">
                <a:latin typeface="Raleway"/>
                <a:ea typeface="Raleway"/>
                <a:cs typeface="Raleway"/>
                <a:sym typeface="Raleway"/>
              </a:rPr>
              <a:t>:</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“What if you…”</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“One thing I might consider/try/do…”</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“Have you thought of…”</a:t>
            </a:r>
            <a:endParaRPr sz="3200">
              <a:latin typeface="Raleway"/>
              <a:ea typeface="Raleway"/>
              <a:cs typeface="Raleway"/>
              <a:sym typeface="Raleway"/>
            </a:endParaRPr>
          </a:p>
          <a:p>
            <a:pPr indent="0" lvl="0" marL="457200" rtl="0" algn="l">
              <a:lnSpc>
                <a:spcPct val="115000"/>
              </a:lnSpc>
              <a:spcBef>
                <a:spcPts val="1000"/>
              </a:spcBef>
              <a:spcAft>
                <a:spcPts val="0"/>
              </a:spcAft>
              <a:buNone/>
            </a:pPr>
            <a:r>
              <a:rPr lang="en-US" sz="3200">
                <a:latin typeface="Raleway"/>
                <a:ea typeface="Raleway"/>
                <a:cs typeface="Raleway"/>
                <a:sym typeface="Raleway"/>
              </a:rPr>
              <a:t>“Is it possible to…”</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(5-7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83"/>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sz="5600">
              <a:latin typeface="Raleway"/>
              <a:ea typeface="Raleway"/>
              <a:cs typeface="Raleway"/>
              <a:sym typeface="Raleway"/>
            </a:endParaRPr>
          </a:p>
        </p:txBody>
      </p:sp>
      <p:pic>
        <p:nvPicPr>
          <p:cNvPr id="471" name="Google Shape;471;p83"/>
          <p:cNvPicPr preferRelativeResize="0"/>
          <p:nvPr/>
        </p:nvPicPr>
        <p:blipFill>
          <a:blip r:embed="rId3">
            <a:alphaModFix/>
          </a:blip>
          <a:stretch>
            <a:fillRect/>
          </a:stretch>
        </p:blipFill>
        <p:spPr>
          <a:xfrm>
            <a:off x="0" y="42333"/>
            <a:ext cx="12191998" cy="6773333"/>
          </a:xfrm>
          <a:prstGeom prst="rect">
            <a:avLst/>
          </a:prstGeom>
          <a:noFill/>
          <a:ln>
            <a:noFill/>
          </a:ln>
        </p:spPr>
      </p:pic>
      <p:sp>
        <p:nvSpPr>
          <p:cNvPr id="472" name="Google Shape;472;p83"/>
          <p:cNvSpPr txBox="1"/>
          <p:nvPr/>
        </p:nvSpPr>
        <p:spPr>
          <a:xfrm>
            <a:off x="433550" y="374425"/>
            <a:ext cx="8355600" cy="22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solidFill>
                  <a:srgbClr val="FCE5CD"/>
                </a:solidFill>
                <a:latin typeface="Raleway"/>
                <a:ea typeface="Raleway"/>
                <a:cs typeface="Raleway"/>
                <a:sym typeface="Raleway"/>
              </a:rPr>
              <a:t>What is he doing?</a:t>
            </a:r>
            <a:endParaRPr b="1" sz="7200">
              <a:solidFill>
                <a:srgbClr val="FCE5CD"/>
              </a:solidFill>
              <a:latin typeface="Raleway"/>
              <a:ea typeface="Raleway"/>
              <a:cs typeface="Raleway"/>
              <a:sym typeface="Raleway"/>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236"/>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41" name="Google Shape;1441;p236"/>
          <p:cNvSpPr txBox="1"/>
          <p:nvPr>
            <p:ph idx="1" type="body"/>
          </p:nvPr>
        </p:nvSpPr>
        <p:spPr>
          <a:xfrm>
            <a:off x="583275" y="1368425"/>
            <a:ext cx="107706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3200">
                <a:latin typeface="Raleway"/>
                <a:ea typeface="Raleway"/>
                <a:cs typeface="Raleway"/>
                <a:sym typeface="Raleway"/>
              </a:rPr>
              <a:t>9. </a:t>
            </a:r>
            <a:r>
              <a:rPr b="1" lang="en-US" sz="3200">
                <a:latin typeface="Raleway"/>
                <a:ea typeface="Raleway"/>
                <a:cs typeface="Raleway"/>
                <a:sym typeface="Raleway"/>
              </a:rPr>
              <a:t>Presenter Response</a:t>
            </a:r>
            <a:endParaRPr b="1" sz="3200">
              <a:latin typeface="Raleway"/>
              <a:ea typeface="Raleway"/>
              <a:cs typeface="Raleway"/>
              <a:sym typeface="Raleway"/>
            </a:endParaRPr>
          </a:p>
          <a:p>
            <a:pPr indent="0" lvl="0" marL="457200" rtl="0" algn="l">
              <a:lnSpc>
                <a:spcPct val="115000"/>
              </a:lnSpc>
              <a:spcBef>
                <a:spcPts val="1000"/>
              </a:spcBef>
              <a:spcAft>
                <a:spcPts val="0"/>
              </a:spcAft>
              <a:buNone/>
            </a:pPr>
            <a:r>
              <a:rPr lang="en-US" sz="2400">
                <a:latin typeface="Raleway"/>
                <a:ea typeface="Raleway"/>
                <a:cs typeface="Raleway"/>
                <a:sym typeface="Raleway"/>
              </a:rPr>
              <a:t>What solution sounds best for you?</a:t>
            </a:r>
            <a:endParaRPr sz="2400">
              <a:latin typeface="Raleway"/>
              <a:ea typeface="Raleway"/>
              <a:cs typeface="Raleway"/>
              <a:sym typeface="Raleway"/>
            </a:endParaRPr>
          </a:p>
          <a:p>
            <a:pPr indent="0" lvl="0" marL="457200" rtl="0" algn="l">
              <a:lnSpc>
                <a:spcPct val="115000"/>
              </a:lnSpc>
              <a:spcBef>
                <a:spcPts val="1000"/>
              </a:spcBef>
              <a:spcAft>
                <a:spcPts val="0"/>
              </a:spcAft>
              <a:buNone/>
            </a:pPr>
            <a:r>
              <a:rPr lang="en-US" sz="2400">
                <a:latin typeface="Raleway"/>
                <a:ea typeface="Raleway"/>
                <a:cs typeface="Raleway"/>
                <a:sym typeface="Raleway"/>
              </a:rPr>
              <a:t>What short-term steps can you take to solve your problem?</a:t>
            </a:r>
            <a:endParaRPr sz="24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1371600" rtl="0" algn="l">
              <a:lnSpc>
                <a:spcPct val="115000"/>
              </a:lnSpc>
              <a:spcBef>
                <a:spcPts val="1000"/>
              </a:spcBef>
              <a:spcAft>
                <a:spcPts val="0"/>
              </a:spcAft>
              <a:buNone/>
            </a:pPr>
            <a:r>
              <a:rPr lang="en-US" sz="3200">
                <a:latin typeface="Raleway"/>
                <a:ea typeface="Raleway"/>
                <a:cs typeface="Raleway"/>
                <a:sym typeface="Raleway"/>
              </a:rPr>
              <a:t>Try and state the problem and solution in 2-3 sentences based on the discussion so far.</a:t>
            </a:r>
            <a:endParaRPr sz="3200">
              <a:latin typeface="Raleway"/>
              <a:ea typeface="Raleway"/>
              <a:cs typeface="Raleway"/>
              <a:sym typeface="Raleway"/>
            </a:endParaRPr>
          </a:p>
          <a:p>
            <a:pPr indent="0" lvl="0" marL="1371600" rtl="0" algn="l">
              <a:lnSpc>
                <a:spcPct val="115000"/>
              </a:lnSpc>
              <a:spcBef>
                <a:spcPts val="1000"/>
              </a:spcBef>
              <a:spcAft>
                <a:spcPts val="0"/>
              </a:spcAft>
              <a:buNone/>
            </a:pPr>
            <a:r>
              <a:t/>
            </a:r>
            <a:endParaRPr sz="3200">
              <a:latin typeface="Raleway"/>
              <a:ea typeface="Raleway"/>
              <a:cs typeface="Raleway"/>
              <a:sym typeface="Raleway"/>
            </a:endParaRPr>
          </a:p>
          <a:p>
            <a:pPr indent="0" lvl="0" marL="1371600" rtl="0" algn="l">
              <a:lnSpc>
                <a:spcPct val="115000"/>
              </a:lnSpc>
              <a:spcBef>
                <a:spcPts val="1000"/>
              </a:spcBef>
              <a:spcAft>
                <a:spcPts val="0"/>
              </a:spcAft>
              <a:buNone/>
            </a:pPr>
            <a:r>
              <a:rPr lang="en-US" sz="3200">
                <a:latin typeface="Raleway"/>
                <a:ea typeface="Raleway"/>
                <a:cs typeface="Raleway"/>
                <a:sym typeface="Raleway"/>
              </a:rPr>
              <a:t>(2 minutes)</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457200" rtl="0" algn="l">
              <a:lnSpc>
                <a:spcPct val="115000"/>
              </a:lnSpc>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237"/>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 Debriefing </a:t>
            </a:r>
            <a:endParaRPr b="1">
              <a:solidFill>
                <a:srgbClr val="0091EA"/>
              </a:solidFill>
              <a:latin typeface="Raleway"/>
              <a:ea typeface="Raleway"/>
              <a:cs typeface="Raleway"/>
              <a:sym typeface="Raleway"/>
            </a:endParaRPr>
          </a:p>
        </p:txBody>
      </p:sp>
      <p:sp>
        <p:nvSpPr>
          <p:cNvPr id="1447" name="Google Shape;1447;p237"/>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5000"/>
              </a:lnSpc>
              <a:spcBef>
                <a:spcPts val="1000"/>
              </a:spcBef>
              <a:spcAft>
                <a:spcPts val="0"/>
              </a:spcAft>
              <a:buSzPts val="3200"/>
              <a:buFont typeface="Raleway"/>
              <a:buChar char="•"/>
            </a:pPr>
            <a:r>
              <a:rPr lang="en-US" sz="3200">
                <a:latin typeface="Raleway"/>
                <a:ea typeface="Raleway"/>
                <a:cs typeface="Raleway"/>
                <a:sym typeface="Raleway"/>
              </a:rPr>
              <a:t>What was it like to go through these steps in order? </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What would have happened if some steps were skipped or questions asked in a different order?</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What was the hardest part about this process?</a:t>
            </a:r>
            <a:endParaRPr sz="3200">
              <a:latin typeface="Raleway"/>
              <a:ea typeface="Raleway"/>
              <a:cs typeface="Raleway"/>
              <a:sym typeface="Raleway"/>
            </a:endParaRPr>
          </a:p>
          <a:p>
            <a:pPr indent="-431800" lvl="0" marL="457200" rtl="0" algn="l">
              <a:lnSpc>
                <a:spcPct val="115000"/>
              </a:lnSpc>
              <a:spcBef>
                <a:spcPts val="0"/>
              </a:spcBef>
              <a:spcAft>
                <a:spcPts val="0"/>
              </a:spcAft>
              <a:buSzPts val="3200"/>
              <a:buFont typeface="Raleway"/>
              <a:buChar char="•"/>
            </a:pPr>
            <a:r>
              <a:rPr lang="en-US" sz="3200">
                <a:latin typeface="Raleway"/>
                <a:ea typeface="Raleway"/>
                <a:cs typeface="Raleway"/>
                <a:sym typeface="Raleway"/>
              </a:rPr>
              <a:t>What did you learn through this process?</a:t>
            </a:r>
            <a:endParaRPr sz="3200">
              <a:latin typeface="Raleway"/>
              <a:ea typeface="Raleway"/>
              <a:cs typeface="Raleway"/>
              <a:sym typeface="Raleway"/>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238"/>
          <p:cNvSpPr txBox="1"/>
          <p:nvPr>
            <p:ph type="title"/>
          </p:nvPr>
        </p:nvSpPr>
        <p:spPr>
          <a:xfrm>
            <a:off x="374425" y="365125"/>
            <a:ext cx="114891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1EA"/>
                </a:solidFill>
                <a:latin typeface="Raleway"/>
                <a:ea typeface="Raleway"/>
                <a:cs typeface="Raleway"/>
                <a:sym typeface="Raleway"/>
              </a:rPr>
              <a:t>The Issaquah Protocol </a:t>
            </a:r>
            <a:endParaRPr b="1">
              <a:solidFill>
                <a:srgbClr val="0091EA"/>
              </a:solidFill>
              <a:latin typeface="Raleway"/>
              <a:ea typeface="Raleway"/>
              <a:cs typeface="Raleway"/>
              <a:sym typeface="Raleway"/>
            </a:endParaRPr>
          </a:p>
        </p:txBody>
      </p:sp>
      <p:sp>
        <p:nvSpPr>
          <p:cNvPr id="1453" name="Google Shape;1453;p238"/>
          <p:cNvSpPr txBox="1"/>
          <p:nvPr>
            <p:ph idx="1" type="body"/>
          </p:nvPr>
        </p:nvSpPr>
        <p:spPr>
          <a:xfrm>
            <a:off x="1818650" y="1368425"/>
            <a:ext cx="9535200" cy="5225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t/>
            </a:r>
            <a:endParaRPr sz="3200">
              <a:latin typeface="Raleway"/>
              <a:ea typeface="Raleway"/>
              <a:cs typeface="Raleway"/>
              <a:sym typeface="Raleway"/>
            </a:endParaRPr>
          </a:p>
          <a:p>
            <a:pPr indent="0" lvl="0" marL="0" rtl="0" algn="l">
              <a:lnSpc>
                <a:spcPct val="115000"/>
              </a:lnSpc>
              <a:spcBef>
                <a:spcPts val="1000"/>
              </a:spcBef>
              <a:spcAft>
                <a:spcPts val="0"/>
              </a:spcAft>
              <a:buNone/>
            </a:pPr>
            <a:r>
              <a:rPr lang="en-US" sz="3200">
                <a:latin typeface="Raleway"/>
                <a:ea typeface="Raleway"/>
                <a:cs typeface="Raleway"/>
                <a:sym typeface="Raleway"/>
              </a:rPr>
              <a:t>Now let’s try it</a:t>
            </a:r>
            <a:endParaRPr sz="3200">
              <a:latin typeface="Raleway"/>
              <a:ea typeface="Raleway"/>
              <a:cs typeface="Raleway"/>
              <a:sym typeface="Raleway"/>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239"/>
          <p:cNvSpPr/>
          <p:nvPr/>
        </p:nvSpPr>
        <p:spPr>
          <a:xfrm>
            <a:off x="0" y="-25125"/>
            <a:ext cx="12072300" cy="685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9"/>
          <p:cNvSpPr txBox="1"/>
          <p:nvPr>
            <p:ph type="title"/>
          </p:nvPr>
        </p:nvSpPr>
        <p:spPr>
          <a:xfrm>
            <a:off x="618625" y="486825"/>
            <a:ext cx="10852500" cy="49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6000">
                <a:solidFill>
                  <a:schemeClr val="lt2"/>
                </a:solidFill>
                <a:latin typeface="Raleway"/>
                <a:ea typeface="Raleway"/>
                <a:cs typeface="Raleway"/>
                <a:sym typeface="Raleway"/>
              </a:rPr>
              <a:t>If you skipped - pick up again here</a:t>
            </a:r>
            <a:endParaRPr b="1" sz="6000">
              <a:solidFill>
                <a:schemeClr val="lt2"/>
              </a:solidFill>
              <a:latin typeface="Raleway"/>
              <a:ea typeface="Raleway"/>
              <a:cs typeface="Raleway"/>
              <a:sym typeface="Raleway"/>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2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Coaching Resources</a:t>
            </a:r>
            <a:endParaRPr/>
          </a:p>
        </p:txBody>
      </p:sp>
      <p:sp>
        <p:nvSpPr>
          <p:cNvPr id="1465" name="Google Shape;1465;p240"/>
          <p:cNvSpPr txBox="1"/>
          <p:nvPr>
            <p:ph idx="1" type="body"/>
          </p:nvPr>
        </p:nvSpPr>
        <p:spPr>
          <a:xfrm>
            <a:off x="926173" y="1825625"/>
            <a:ext cx="7726500" cy="4351200"/>
          </a:xfrm>
          <a:prstGeom prst="rect">
            <a:avLst/>
          </a:prstGeom>
        </p:spPr>
        <p:txBody>
          <a:bodyPr anchorCtr="0" anchor="ctr" bIns="91425" lIns="91425" spcFirstLastPara="1" rIns="91425" wrap="square" tIns="91425">
            <a:noAutofit/>
          </a:bodyPr>
          <a:lstStyle/>
          <a:p>
            <a:pPr indent="-50800" lvl="0" marL="228600" rtl="0" algn="ctr">
              <a:spcBef>
                <a:spcPts val="1000"/>
              </a:spcBef>
              <a:spcAft>
                <a:spcPts val="0"/>
              </a:spcAft>
              <a:buNone/>
            </a:pPr>
            <a:r>
              <a:rPr lang="en-US" sz="6000"/>
              <a:t>All the lessons are available through the online site for you to use with your staff.</a:t>
            </a:r>
            <a:endParaRPr sz="6000"/>
          </a:p>
        </p:txBody>
      </p:sp>
      <p:pic>
        <p:nvPicPr>
          <p:cNvPr id="1466" name="Google Shape;1466;p240"/>
          <p:cNvPicPr preferRelativeResize="0"/>
          <p:nvPr/>
        </p:nvPicPr>
        <p:blipFill>
          <a:blip r:embed="rId3">
            <a:alphaModFix/>
          </a:blip>
          <a:stretch>
            <a:fillRect/>
          </a:stretch>
        </p:blipFill>
        <p:spPr>
          <a:xfrm rot="1925586">
            <a:off x="8646596" y="3669025"/>
            <a:ext cx="3047750" cy="250402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2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Badges</a:t>
            </a:r>
            <a:endParaRPr/>
          </a:p>
        </p:txBody>
      </p:sp>
      <p:sp>
        <p:nvSpPr>
          <p:cNvPr id="1472" name="Google Shape;1472;p24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473" name="Google Shape;1473;p241"/>
          <p:cNvPicPr preferRelativeResize="0"/>
          <p:nvPr/>
        </p:nvPicPr>
        <p:blipFill>
          <a:blip r:embed="rId3">
            <a:alphaModFix/>
          </a:blip>
          <a:stretch>
            <a:fillRect/>
          </a:stretch>
        </p:blipFill>
        <p:spPr>
          <a:xfrm rot="-3">
            <a:off x="3052243" y="525475"/>
            <a:ext cx="7068000" cy="580704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2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480" name="Google Shape;1480;p242"/>
          <p:cNvPicPr preferRelativeResize="0"/>
          <p:nvPr/>
        </p:nvPicPr>
        <p:blipFill>
          <a:blip r:embed="rId3">
            <a:alphaModFix/>
          </a:blip>
          <a:stretch>
            <a:fillRect/>
          </a:stretch>
        </p:blipFill>
        <p:spPr>
          <a:xfrm>
            <a:off x="2620662" y="0"/>
            <a:ext cx="6950678" cy="6858002"/>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2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487" name="Google Shape;1487;p243"/>
          <p:cNvPicPr preferRelativeResize="0"/>
          <p:nvPr/>
        </p:nvPicPr>
        <p:blipFill>
          <a:blip r:embed="rId3">
            <a:alphaModFix/>
          </a:blip>
          <a:stretch>
            <a:fillRect/>
          </a:stretch>
        </p:blipFill>
        <p:spPr>
          <a:xfrm>
            <a:off x="2620662" y="0"/>
            <a:ext cx="6950678" cy="685800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494" name="Google Shape;1494;p244"/>
          <p:cNvPicPr preferRelativeResize="0"/>
          <p:nvPr/>
        </p:nvPicPr>
        <p:blipFill>
          <a:blip r:embed="rId3">
            <a:alphaModFix/>
          </a:blip>
          <a:stretch>
            <a:fillRect/>
          </a:stretch>
        </p:blipFill>
        <p:spPr>
          <a:xfrm>
            <a:off x="2620662" y="0"/>
            <a:ext cx="6950678" cy="685800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24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501" name="Google Shape;1501;p245"/>
          <p:cNvPicPr preferRelativeResize="0"/>
          <p:nvPr/>
        </p:nvPicPr>
        <p:blipFill>
          <a:blip r:embed="rId3">
            <a:alphaModFix/>
          </a:blip>
          <a:stretch>
            <a:fillRect/>
          </a:stretch>
        </p:blipFill>
        <p:spPr>
          <a:xfrm>
            <a:off x="2620662" y="0"/>
            <a:ext cx="6950678" cy="68580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sz="4800"/>
              <a:t>Example: Humans need to share knowledge &amp; information</a:t>
            </a:r>
            <a:endParaRPr b="1" sz="4800"/>
          </a:p>
        </p:txBody>
      </p:sp>
      <p:sp>
        <p:nvSpPr>
          <p:cNvPr id="478" name="Google Shape;478;p84"/>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sz="5600">
              <a:latin typeface="Raleway"/>
              <a:ea typeface="Raleway"/>
              <a:cs typeface="Raleway"/>
              <a:sym typeface="Raleway"/>
            </a:endParaRPr>
          </a:p>
        </p:txBody>
      </p:sp>
      <p:sp>
        <p:nvSpPr>
          <p:cNvPr id="479" name="Google Shape;479;p84"/>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rPr lang="en-US" sz="4800">
                <a:latin typeface="Raleway"/>
                <a:ea typeface="Raleway"/>
                <a:cs typeface="Raleway"/>
                <a:sym typeface="Raleway"/>
              </a:rPr>
              <a:t>We now use the Internet to share knowledge &amp; information. </a:t>
            </a:r>
            <a:endParaRPr sz="4800">
              <a:latin typeface="Raleway"/>
              <a:ea typeface="Raleway"/>
              <a:cs typeface="Raleway"/>
              <a:sym typeface="Raleway"/>
            </a:endParaRPr>
          </a:p>
          <a:p>
            <a:pPr indent="0" lvl="0" marL="0" marR="0" rtl="0" algn="l">
              <a:lnSpc>
                <a:spcPct val="90000"/>
              </a:lnSpc>
              <a:spcBef>
                <a:spcPts val="1000"/>
              </a:spcBef>
              <a:spcAft>
                <a:spcPts val="0"/>
              </a:spcAft>
              <a:buClr>
                <a:schemeClr val="dk1"/>
              </a:buClr>
              <a:buFont typeface="Arial"/>
              <a:buNone/>
            </a:pPr>
            <a:r>
              <a:t/>
            </a:r>
            <a:endParaRPr sz="1200">
              <a:latin typeface="Raleway"/>
              <a:ea typeface="Raleway"/>
              <a:cs typeface="Raleway"/>
              <a:sym typeface="Raleway"/>
            </a:endParaRPr>
          </a:p>
          <a:p>
            <a:pPr indent="0" lvl="0" marL="0" marR="0" rtl="0" algn="l">
              <a:lnSpc>
                <a:spcPct val="90000"/>
              </a:lnSpc>
              <a:spcBef>
                <a:spcPts val="1000"/>
              </a:spcBef>
              <a:spcAft>
                <a:spcPts val="0"/>
              </a:spcAft>
              <a:buClr>
                <a:schemeClr val="dk1"/>
              </a:buClr>
              <a:buFont typeface="Arial"/>
              <a:buNone/>
            </a:pPr>
            <a:r>
              <a:rPr lang="en-US" sz="4800">
                <a:latin typeface="Raleway"/>
                <a:ea typeface="Raleway"/>
                <a:cs typeface="Raleway"/>
                <a:sym typeface="Raleway"/>
              </a:rPr>
              <a:t>Computer Science is the tool we use now, but the problem is as old as civilization.</a:t>
            </a:r>
            <a:endParaRPr sz="4800">
              <a:latin typeface="Raleway"/>
              <a:ea typeface="Raleway"/>
              <a:cs typeface="Raleway"/>
              <a:sym typeface="Raleway"/>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2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508" name="Google Shape;1508;p246"/>
          <p:cNvPicPr preferRelativeResize="0"/>
          <p:nvPr/>
        </p:nvPicPr>
        <p:blipFill>
          <a:blip r:embed="rId3">
            <a:alphaModFix/>
          </a:blip>
          <a:stretch>
            <a:fillRect/>
          </a:stretch>
        </p:blipFill>
        <p:spPr>
          <a:xfrm>
            <a:off x="2620693" y="0"/>
            <a:ext cx="6950613" cy="6858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247"/>
          <p:cNvSpPr txBox="1"/>
          <p:nvPr>
            <p:ph type="title"/>
          </p:nvPr>
        </p:nvSpPr>
        <p:spPr>
          <a:xfrm>
            <a:off x="838200" y="365125"/>
            <a:ext cx="10515600" cy="159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000">
                <a:latin typeface="Raleway"/>
                <a:ea typeface="Raleway"/>
                <a:cs typeface="Raleway"/>
                <a:sym typeface="Raleway"/>
              </a:rPr>
              <a:t>How could you use the badges in your building?</a:t>
            </a:r>
            <a:endParaRPr sz="4000">
              <a:latin typeface="Raleway"/>
              <a:ea typeface="Raleway"/>
              <a:cs typeface="Raleway"/>
              <a:sym typeface="Raleway"/>
            </a:endParaRPr>
          </a:p>
        </p:txBody>
      </p:sp>
      <p:sp>
        <p:nvSpPr>
          <p:cNvPr id="1514" name="Google Shape;1514;p247"/>
          <p:cNvSpPr txBox="1"/>
          <p:nvPr>
            <p:ph idx="1" type="body"/>
          </p:nvPr>
        </p:nvSpPr>
        <p:spPr>
          <a:xfrm>
            <a:off x="439500" y="1961725"/>
            <a:ext cx="10914300" cy="38700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i="1" lang="en-US"/>
              <a:t>add ideas here</a:t>
            </a:r>
            <a:endParaRPr i="1"/>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248"/>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pic>
        <p:nvPicPr>
          <p:cNvPr id="1524" name="Google Shape;1524;p249"/>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1525" name="Google Shape;1525;p24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t/>
            </a:r>
            <a:endParaRPr b="1" sz="7500">
              <a:latin typeface="Raleway"/>
              <a:ea typeface="Raleway"/>
              <a:cs typeface="Raleway"/>
              <a:sym typeface="Raleway"/>
            </a:endParaRPr>
          </a:p>
          <a:p>
            <a:pPr indent="0" lvl="0" marL="0" marR="0" rtl="0" algn="ctr">
              <a:lnSpc>
                <a:spcPct val="90000"/>
              </a:lnSpc>
              <a:spcBef>
                <a:spcPts val="0"/>
              </a:spcBef>
              <a:spcAft>
                <a:spcPts val="0"/>
              </a:spcAft>
              <a:buClr>
                <a:schemeClr val="dk1"/>
              </a:buClr>
              <a:buFont typeface="Calibri"/>
              <a:buNone/>
            </a:pPr>
            <a:r>
              <a:rPr b="1" lang="en-US" sz="7500">
                <a:latin typeface="Raleway"/>
                <a:ea typeface="Raleway"/>
                <a:cs typeface="Raleway"/>
                <a:sym typeface="Raleway"/>
              </a:rPr>
              <a:t>Coding Lesson 3</a:t>
            </a:r>
            <a:endParaRPr b="1" i="0" sz="7500" u="none" cap="none" strike="noStrike">
              <a:solidFill>
                <a:schemeClr val="dk1"/>
              </a:solidFill>
              <a:latin typeface="Raleway"/>
              <a:ea typeface="Raleway"/>
              <a:cs typeface="Raleway"/>
              <a:sym typeface="Raleway"/>
            </a:endParaRPr>
          </a:p>
        </p:txBody>
      </p:sp>
      <p:sp>
        <p:nvSpPr>
          <p:cNvPr id="1526" name="Google Shape;1526;p24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chemeClr val="dk1"/>
              </a:buClr>
              <a:buFont typeface="Arial"/>
              <a:buNone/>
            </a:pPr>
            <a:r>
              <a:rPr i="1" lang="en-US" sz="3600"/>
              <a:t>Loops</a:t>
            </a:r>
            <a:endParaRPr i="1" sz="3600"/>
          </a:p>
          <a:p>
            <a:pPr indent="0" lvl="0" marL="0" marR="0" rtl="0" algn="l">
              <a:lnSpc>
                <a:spcPct val="90000"/>
              </a:lnSpc>
              <a:spcBef>
                <a:spcPts val="1000"/>
              </a:spcBef>
              <a:spcAft>
                <a:spcPts val="0"/>
              </a:spcAft>
              <a:buClr>
                <a:schemeClr val="dk1"/>
              </a:buClr>
              <a:buFont typeface="Arial"/>
              <a:buNone/>
            </a:pPr>
            <a:r>
              <a:t/>
            </a:r>
            <a:endParaRPr i="1" sz="3600"/>
          </a:p>
        </p:txBody>
      </p:sp>
      <p:sp>
        <p:nvSpPr>
          <p:cNvPr id="1527" name="Google Shape;1527;p249"/>
          <p:cNvSpPr txBox="1"/>
          <p:nvPr/>
        </p:nvSpPr>
        <p:spPr>
          <a:xfrm>
            <a:off x="5193088" y="6183084"/>
            <a:ext cx="6919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Elementary Coaches Academy</a:t>
            </a:r>
            <a:endParaRPr sz="1800">
              <a:solidFill>
                <a:schemeClr val="dk1"/>
              </a:solidFill>
              <a:latin typeface="Calibri"/>
              <a:ea typeface="Calibri"/>
              <a:cs typeface="Calibri"/>
              <a:sym typeface="Calibri"/>
            </a:endParaRPr>
          </a:p>
          <a:p>
            <a:pPr indent="0" lvl="0" marL="0" marR="0" rtl="0" algn="r">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Google Shape;1532;p2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Raleway"/>
                <a:ea typeface="Raleway"/>
                <a:cs typeface="Raleway"/>
                <a:sym typeface="Raleway"/>
              </a:rPr>
              <a:t>Log into your Scratch account</a:t>
            </a:r>
            <a:endParaRPr b="1">
              <a:latin typeface="Raleway"/>
              <a:ea typeface="Raleway"/>
              <a:cs typeface="Raleway"/>
              <a:sym typeface="Raleway"/>
            </a:endParaRPr>
          </a:p>
        </p:txBody>
      </p:sp>
      <p:sp>
        <p:nvSpPr>
          <p:cNvPr id="1533" name="Google Shape;1533;p25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lnSpc>
                <a:spcPct val="115000"/>
              </a:lnSpc>
              <a:spcBef>
                <a:spcPts val="0"/>
              </a:spcBef>
              <a:spcAft>
                <a:spcPts val="0"/>
              </a:spcAft>
              <a:buSzPts val="4800"/>
              <a:buChar char="•"/>
            </a:pPr>
            <a:r>
              <a:rPr lang="en-US" sz="4800" u="sng">
                <a:solidFill>
                  <a:schemeClr val="hlink"/>
                </a:solidFill>
                <a:hlinkClick r:id="rId3"/>
              </a:rPr>
              <a:t>https://scratch.mit.edu</a:t>
            </a:r>
            <a:endParaRPr sz="4800"/>
          </a:p>
          <a:p>
            <a:pPr indent="0" lvl="0" marL="0" rtl="0" algn="l">
              <a:lnSpc>
                <a:spcPct val="115000"/>
              </a:lnSpc>
              <a:spcBef>
                <a:spcPts val="0"/>
              </a:spcBef>
              <a:spcAft>
                <a:spcPts val="0"/>
              </a:spcAft>
              <a:buNone/>
            </a:pPr>
            <a:r>
              <a:t/>
            </a:r>
            <a:endParaRPr sz="4800"/>
          </a:p>
          <a:p>
            <a:pPr indent="0" lvl="0" marL="0" rtl="0" algn="ctr">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25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5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540" name="Google Shape;1540;p251" title="Trina Roy teaches Counter Loops">
            <a:hlinkClick r:id="rId3"/>
          </p:cNvPr>
          <p:cNvPicPr preferRelativeResize="0"/>
          <p:nvPr/>
        </p:nvPicPr>
        <p:blipFill>
          <a:blip r:embed="rId4">
            <a:alphaModFix/>
          </a:blip>
          <a:stretch>
            <a:fillRect/>
          </a:stretch>
        </p:blipFill>
        <p:spPr>
          <a:xfrm>
            <a:off x="2366225" y="365125"/>
            <a:ext cx="7748933" cy="58117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25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1546" name="Google Shape;1546;p25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spcBef>
                <a:spcPts val="1000"/>
              </a:spcBef>
              <a:spcAft>
                <a:spcPts val="0"/>
              </a:spcAft>
              <a:buSzPts val="4800"/>
              <a:buChar char="•"/>
            </a:pPr>
            <a:r>
              <a:rPr lang="en-US" sz="4800"/>
              <a:t>Open the starter File</a:t>
            </a:r>
            <a:endParaRPr sz="4800"/>
          </a:p>
          <a:p>
            <a:pPr indent="-533400" lvl="0" marL="457200" rtl="0" algn="l">
              <a:spcBef>
                <a:spcPts val="0"/>
              </a:spcBef>
              <a:spcAft>
                <a:spcPts val="0"/>
              </a:spcAft>
              <a:buSzPts val="4800"/>
              <a:buChar char="•"/>
            </a:pPr>
            <a:r>
              <a:rPr lang="en-US" sz="4800" u="sng">
                <a:solidFill>
                  <a:schemeClr val="hlink"/>
                </a:solidFill>
                <a:hlinkClick r:id="rId3"/>
              </a:rPr>
              <a:t>https://scratch.mit.edu/projects/230681049/</a:t>
            </a:r>
            <a:r>
              <a:rPr lang="en-US" sz="4800"/>
              <a:t> </a:t>
            </a:r>
            <a:endParaRPr sz="4800"/>
          </a:p>
          <a:p>
            <a:pPr indent="-533400" lvl="0" marL="457200" rtl="0" algn="l">
              <a:spcBef>
                <a:spcPts val="0"/>
              </a:spcBef>
              <a:spcAft>
                <a:spcPts val="0"/>
              </a:spcAft>
              <a:buSzPts val="4800"/>
              <a:buChar char="•"/>
            </a:pPr>
            <a:r>
              <a:rPr lang="en-US" sz="4800"/>
              <a:t>Run the program by clicking the flag icon </a:t>
            </a:r>
            <a:endParaRPr sz="4800"/>
          </a:p>
        </p:txBody>
      </p:sp>
      <p:pic>
        <p:nvPicPr>
          <p:cNvPr id="1547" name="Google Shape;1547;p252"/>
          <p:cNvPicPr preferRelativeResize="0"/>
          <p:nvPr/>
        </p:nvPicPr>
        <p:blipFill>
          <a:blip r:embed="rId4">
            <a:alphaModFix/>
          </a:blip>
          <a:stretch>
            <a:fillRect/>
          </a:stretch>
        </p:blipFill>
        <p:spPr>
          <a:xfrm>
            <a:off x="5941025" y="5521875"/>
            <a:ext cx="1290450" cy="10753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2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1553" name="Google Shape;1553;p253"/>
          <p:cNvSpPr txBox="1"/>
          <p:nvPr>
            <p:ph idx="1" type="body"/>
          </p:nvPr>
        </p:nvSpPr>
        <p:spPr>
          <a:xfrm>
            <a:off x="1353550" y="1591025"/>
            <a:ext cx="10377300" cy="4761600"/>
          </a:xfrm>
          <a:prstGeom prst="rect">
            <a:avLst/>
          </a:prstGeom>
        </p:spPr>
        <p:txBody>
          <a:bodyPr anchorCtr="0" anchor="t" bIns="91425" lIns="91425" spcFirstLastPara="1" rIns="91425" wrap="square" tIns="91425">
            <a:noAutofit/>
          </a:bodyPr>
          <a:lstStyle/>
          <a:p>
            <a:pPr indent="-508000" lvl="0" marL="457200" rtl="0" algn="l">
              <a:spcBef>
                <a:spcPts val="1000"/>
              </a:spcBef>
              <a:spcAft>
                <a:spcPts val="0"/>
              </a:spcAft>
              <a:buSzPts val="4400"/>
              <a:buChar char="•"/>
            </a:pPr>
            <a:r>
              <a:rPr lang="en-US" sz="4400"/>
              <a:t>What kind of loop does this use?</a:t>
            </a:r>
            <a:endParaRPr sz="4400"/>
          </a:p>
          <a:p>
            <a:pPr indent="0" lvl="0" marL="0" rtl="0" algn="l">
              <a:spcBef>
                <a:spcPts val="1000"/>
              </a:spcBef>
              <a:spcAft>
                <a:spcPts val="0"/>
              </a:spcAft>
              <a:buNone/>
            </a:pPr>
            <a:r>
              <a:t/>
            </a:r>
            <a:endParaRPr sz="4400"/>
          </a:p>
          <a:p>
            <a:pPr indent="-508000" lvl="0" marL="457200" rtl="0" algn="l">
              <a:spcBef>
                <a:spcPts val="1000"/>
              </a:spcBef>
              <a:spcAft>
                <a:spcPts val="0"/>
              </a:spcAft>
              <a:buSzPts val="4400"/>
              <a:buChar char="•"/>
            </a:pPr>
            <a:r>
              <a:rPr lang="en-US" sz="4400"/>
              <a:t>When will the loop stop?</a:t>
            </a:r>
            <a:endParaRPr sz="4400"/>
          </a:p>
          <a:p>
            <a:pPr indent="0" lvl="0" marL="0" rtl="0" algn="l">
              <a:spcBef>
                <a:spcPts val="1000"/>
              </a:spcBef>
              <a:spcAft>
                <a:spcPts val="0"/>
              </a:spcAft>
              <a:buNone/>
            </a:pPr>
            <a:r>
              <a:t/>
            </a:r>
            <a:endParaRPr sz="4400"/>
          </a:p>
          <a:p>
            <a:pPr indent="0" lvl="0" marL="0" rtl="0" algn="l">
              <a:spcBef>
                <a:spcPts val="1000"/>
              </a:spcBef>
              <a:spcAft>
                <a:spcPts val="0"/>
              </a:spcAft>
              <a:buNone/>
            </a:pPr>
            <a:r>
              <a:t/>
            </a:r>
            <a:endParaRPr sz="4400"/>
          </a:p>
          <a:p>
            <a:pPr indent="-50800" lvl="0" marL="685800" rtl="0" algn="l">
              <a:spcBef>
                <a:spcPts val="1000"/>
              </a:spcBef>
              <a:spcAft>
                <a:spcPts val="0"/>
              </a:spcAft>
              <a:buNone/>
            </a:pPr>
            <a:r>
              <a:t/>
            </a:r>
            <a:endParaRPr sz="24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5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1559" name="Google Shape;1559;p254"/>
          <p:cNvSpPr txBox="1"/>
          <p:nvPr>
            <p:ph idx="1" type="body"/>
          </p:nvPr>
        </p:nvSpPr>
        <p:spPr>
          <a:xfrm>
            <a:off x="1353550" y="1591025"/>
            <a:ext cx="10377300" cy="4761600"/>
          </a:xfrm>
          <a:prstGeom prst="rect">
            <a:avLst/>
          </a:prstGeom>
        </p:spPr>
        <p:txBody>
          <a:bodyPr anchorCtr="0" anchor="t" bIns="91425" lIns="91425" spcFirstLastPara="1" rIns="91425" wrap="square" tIns="91425">
            <a:noAutofit/>
          </a:bodyPr>
          <a:lstStyle/>
          <a:p>
            <a:pPr indent="-508000" lvl="0" marL="457200" rtl="0" algn="l">
              <a:spcBef>
                <a:spcPts val="1000"/>
              </a:spcBef>
              <a:spcAft>
                <a:spcPts val="0"/>
              </a:spcAft>
              <a:buSzPts val="4400"/>
              <a:buChar char="•"/>
            </a:pPr>
            <a:r>
              <a:rPr lang="en-US" sz="4400"/>
              <a:t>Change the program so the horse goes all the way across the screen.</a:t>
            </a:r>
            <a:endParaRPr sz="4400"/>
          </a:p>
          <a:p>
            <a:pPr indent="0" lvl="0" marL="0" rtl="0" algn="l">
              <a:spcBef>
                <a:spcPts val="1000"/>
              </a:spcBef>
              <a:spcAft>
                <a:spcPts val="0"/>
              </a:spcAft>
              <a:buNone/>
            </a:pPr>
            <a:r>
              <a:t/>
            </a:r>
            <a:endParaRPr sz="4400"/>
          </a:p>
          <a:p>
            <a:pPr indent="0" lvl="0" marL="0" rtl="0" algn="l">
              <a:spcBef>
                <a:spcPts val="1000"/>
              </a:spcBef>
              <a:spcAft>
                <a:spcPts val="0"/>
              </a:spcAft>
              <a:buNone/>
            </a:pPr>
            <a:r>
              <a:rPr b="1" lang="en-US" sz="4400"/>
              <a:t>Challenge</a:t>
            </a:r>
            <a:r>
              <a:rPr lang="en-US" sz="4400"/>
              <a:t>: Make the horse turn around and</a:t>
            </a:r>
            <a:endParaRPr sz="4400"/>
          </a:p>
          <a:p>
            <a:pPr indent="457200" lvl="0" marL="457200" rtl="0" algn="l">
              <a:spcBef>
                <a:spcPts val="1000"/>
              </a:spcBef>
              <a:spcAft>
                <a:spcPts val="0"/>
              </a:spcAft>
              <a:buNone/>
            </a:pPr>
            <a:r>
              <a:rPr lang="en-US" sz="4400"/>
              <a:t> go back to the beginning</a:t>
            </a:r>
            <a:endParaRPr sz="4400"/>
          </a:p>
          <a:p>
            <a:pPr indent="0" lvl="0" marL="0" rtl="0" algn="l">
              <a:spcBef>
                <a:spcPts val="1000"/>
              </a:spcBef>
              <a:spcAft>
                <a:spcPts val="0"/>
              </a:spcAft>
              <a:buNone/>
            </a:pPr>
            <a:r>
              <a:t/>
            </a:r>
            <a:endParaRPr sz="4400"/>
          </a:p>
          <a:p>
            <a:pPr indent="0" lvl="0" marL="0" rtl="0" algn="l">
              <a:spcBef>
                <a:spcPts val="1000"/>
              </a:spcBef>
              <a:spcAft>
                <a:spcPts val="0"/>
              </a:spcAft>
              <a:buNone/>
            </a:pPr>
            <a:r>
              <a:t/>
            </a:r>
            <a:endParaRPr sz="4400"/>
          </a:p>
          <a:p>
            <a:pPr indent="-50800" lvl="0" marL="685800" rtl="0" algn="l">
              <a:spcBef>
                <a:spcPts val="1000"/>
              </a:spcBef>
              <a:spcAft>
                <a:spcPts val="0"/>
              </a:spcAft>
              <a:buNone/>
            </a:pPr>
            <a:r>
              <a:t/>
            </a:r>
            <a:endParaRPr sz="24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5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Loop</a:t>
            </a:r>
            <a:endParaRPr/>
          </a:p>
        </p:txBody>
      </p:sp>
      <p:sp>
        <p:nvSpPr>
          <p:cNvPr id="1565" name="Google Shape;1565;p25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A loop is used to repeat commands in a program</a:t>
            </a: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sz="4800"/>
              <a:t>Journal:</a:t>
            </a:r>
            <a:endParaRPr b="1" sz="4800"/>
          </a:p>
        </p:txBody>
      </p:sp>
      <p:sp>
        <p:nvSpPr>
          <p:cNvPr id="485" name="Google Shape;485;p85"/>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Font typeface="Arial"/>
              <a:buNone/>
            </a:pPr>
            <a:r>
              <a:t/>
            </a:r>
            <a:endParaRPr b="0" i="0" sz="4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Font typeface="Arial"/>
              <a:buNone/>
            </a:pPr>
            <a:r>
              <a:t/>
            </a:r>
            <a:endParaRPr sz="5600">
              <a:latin typeface="Raleway"/>
              <a:ea typeface="Raleway"/>
              <a:cs typeface="Raleway"/>
              <a:sym typeface="Raleway"/>
            </a:endParaRPr>
          </a:p>
        </p:txBody>
      </p:sp>
      <p:sp>
        <p:nvSpPr>
          <p:cNvPr id="486" name="Google Shape;486;p85"/>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000"/>
              </a:spcBef>
              <a:spcAft>
                <a:spcPts val="0"/>
              </a:spcAft>
              <a:buClr>
                <a:schemeClr val="dk1"/>
              </a:buClr>
              <a:buFont typeface="Arial"/>
              <a:buNone/>
            </a:pPr>
            <a:r>
              <a:rPr lang="en-US" sz="4800">
                <a:latin typeface="Raleway"/>
                <a:ea typeface="Raleway"/>
                <a:cs typeface="Raleway"/>
                <a:sym typeface="Raleway"/>
              </a:rPr>
              <a:t>Brainstorm places in the K5 curriculum where students learn about how people share knowledge and information.</a:t>
            </a:r>
            <a:endParaRPr sz="4800">
              <a:latin typeface="Raleway"/>
              <a:ea typeface="Raleway"/>
              <a:cs typeface="Raleway"/>
              <a:sym typeface="Raleway"/>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25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Repeat loop</a:t>
            </a:r>
            <a:endParaRPr/>
          </a:p>
        </p:txBody>
      </p:sp>
      <p:sp>
        <p:nvSpPr>
          <p:cNvPr id="1571" name="Google Shape;1571;p256"/>
          <p:cNvSpPr txBox="1"/>
          <p:nvPr>
            <p:ph idx="1" type="body"/>
          </p:nvPr>
        </p:nvSpPr>
        <p:spPr>
          <a:xfrm>
            <a:off x="4092226" y="1825625"/>
            <a:ext cx="72618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This counting loop is used to repeat something an exact number of times.</a:t>
            </a:r>
            <a:endParaRPr sz="4000"/>
          </a:p>
          <a:p>
            <a:pPr indent="-50800" lvl="0" marL="228600" rtl="0" algn="l">
              <a:spcBef>
                <a:spcPts val="1000"/>
              </a:spcBef>
              <a:spcAft>
                <a:spcPts val="0"/>
              </a:spcAft>
              <a:buNone/>
            </a:pPr>
            <a:r>
              <a:t/>
            </a:r>
            <a:endParaRPr sz="4000"/>
          </a:p>
          <a:p>
            <a:pPr indent="-50800" lvl="0" marL="228600" rtl="0" algn="l">
              <a:spcBef>
                <a:spcPts val="1000"/>
              </a:spcBef>
              <a:spcAft>
                <a:spcPts val="0"/>
              </a:spcAft>
              <a:buNone/>
            </a:pPr>
            <a:r>
              <a:rPr lang="en-US" sz="4000"/>
              <a:t>	</a:t>
            </a:r>
            <a:endParaRPr sz="4000"/>
          </a:p>
        </p:txBody>
      </p:sp>
      <p:pic>
        <p:nvPicPr>
          <p:cNvPr id="1572" name="Google Shape;1572;p256"/>
          <p:cNvPicPr preferRelativeResize="0"/>
          <p:nvPr/>
        </p:nvPicPr>
        <p:blipFill>
          <a:blip r:embed="rId3">
            <a:alphaModFix/>
          </a:blip>
          <a:stretch>
            <a:fillRect/>
          </a:stretch>
        </p:blipFill>
        <p:spPr>
          <a:xfrm>
            <a:off x="838200" y="2266575"/>
            <a:ext cx="2569750" cy="16353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25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Repeat loop</a:t>
            </a:r>
            <a:endParaRPr/>
          </a:p>
        </p:txBody>
      </p:sp>
      <p:sp>
        <p:nvSpPr>
          <p:cNvPr id="1578" name="Google Shape;1578;p257"/>
          <p:cNvSpPr txBox="1"/>
          <p:nvPr>
            <p:ph idx="1" type="body"/>
          </p:nvPr>
        </p:nvSpPr>
        <p:spPr>
          <a:xfrm>
            <a:off x="4092226" y="1825625"/>
            <a:ext cx="72618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We use these when:</a:t>
            </a:r>
            <a:endParaRPr sz="4000"/>
          </a:p>
          <a:p>
            <a:pPr indent="-50800" lvl="0" marL="228600" rtl="0" algn="l">
              <a:spcBef>
                <a:spcPts val="1000"/>
              </a:spcBef>
              <a:spcAft>
                <a:spcPts val="0"/>
              </a:spcAft>
              <a:buNone/>
            </a:pPr>
            <a:r>
              <a:t/>
            </a:r>
            <a:endParaRPr sz="4000"/>
          </a:p>
          <a:p>
            <a:pPr indent="-482600" lvl="0" marL="457200" rtl="0" algn="l">
              <a:spcBef>
                <a:spcPts val="1000"/>
              </a:spcBef>
              <a:spcAft>
                <a:spcPts val="0"/>
              </a:spcAft>
              <a:buSzPts val="4000"/>
              <a:buChar char="•"/>
            </a:pPr>
            <a:r>
              <a:rPr lang="en-US" sz="4000"/>
              <a:t>When there is a definite starting and ending point </a:t>
            </a:r>
            <a:endParaRPr sz="4000"/>
          </a:p>
          <a:p>
            <a:pPr indent="-482600" lvl="0" marL="457200" rtl="0" algn="l">
              <a:spcBef>
                <a:spcPts val="0"/>
              </a:spcBef>
              <a:spcAft>
                <a:spcPts val="0"/>
              </a:spcAft>
              <a:buSzPts val="4000"/>
              <a:buChar char="•"/>
            </a:pPr>
            <a:r>
              <a:rPr lang="en-US" sz="4000"/>
              <a:t>You know how many times you want the loop to run</a:t>
            </a:r>
            <a:endParaRPr sz="4000"/>
          </a:p>
          <a:p>
            <a:pPr indent="-50800" lvl="0" marL="228600" rtl="0" algn="l">
              <a:spcBef>
                <a:spcPts val="1000"/>
              </a:spcBef>
              <a:spcAft>
                <a:spcPts val="0"/>
              </a:spcAft>
              <a:buNone/>
            </a:pPr>
            <a:r>
              <a:t/>
            </a:r>
            <a:endParaRPr sz="4000"/>
          </a:p>
          <a:p>
            <a:pPr indent="-50800" lvl="0" marL="228600" rtl="0" algn="l">
              <a:spcBef>
                <a:spcPts val="1000"/>
              </a:spcBef>
              <a:spcAft>
                <a:spcPts val="0"/>
              </a:spcAft>
              <a:buNone/>
            </a:pPr>
            <a:r>
              <a:t/>
            </a:r>
            <a:endParaRPr sz="4000"/>
          </a:p>
        </p:txBody>
      </p:sp>
      <p:pic>
        <p:nvPicPr>
          <p:cNvPr id="1579" name="Google Shape;1579;p257"/>
          <p:cNvPicPr preferRelativeResize="0"/>
          <p:nvPr/>
        </p:nvPicPr>
        <p:blipFill>
          <a:blip r:embed="rId3">
            <a:alphaModFix/>
          </a:blip>
          <a:stretch>
            <a:fillRect/>
          </a:stretch>
        </p:blipFill>
        <p:spPr>
          <a:xfrm>
            <a:off x="838200" y="2266550"/>
            <a:ext cx="2569750" cy="16353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25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a:t>
            </a:r>
            <a:endParaRPr/>
          </a:p>
        </p:txBody>
      </p:sp>
      <p:sp>
        <p:nvSpPr>
          <p:cNvPr id="1585" name="Google Shape;1585;p25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Char char="•"/>
            </a:pPr>
            <a:r>
              <a:rPr lang="en-US" sz="4000"/>
              <a:t>Add the parrot sprite and the forever loop</a:t>
            </a:r>
            <a:endParaRPr sz="4000"/>
          </a:p>
          <a:p>
            <a:pPr indent="-482600" lvl="0" marL="457200" rtl="0" algn="l">
              <a:spcBef>
                <a:spcPts val="0"/>
              </a:spcBef>
              <a:spcAft>
                <a:spcPts val="0"/>
              </a:spcAft>
              <a:buSzPts val="4000"/>
              <a:buChar char="•"/>
            </a:pPr>
            <a:r>
              <a:rPr lang="en-US" sz="4000"/>
              <a:t>Make the parrot fly around randomly in the background</a:t>
            </a:r>
            <a:endParaRPr sz="40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25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Forever Loop</a:t>
            </a:r>
            <a:endParaRPr/>
          </a:p>
        </p:txBody>
      </p:sp>
      <p:sp>
        <p:nvSpPr>
          <p:cNvPr id="1591" name="Google Shape;1591;p259"/>
          <p:cNvSpPr txBox="1"/>
          <p:nvPr>
            <p:ph idx="1" type="body"/>
          </p:nvPr>
        </p:nvSpPr>
        <p:spPr>
          <a:xfrm>
            <a:off x="4289772" y="1825625"/>
            <a:ext cx="70641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This loop runs “forever”</a:t>
            </a:r>
            <a:endParaRPr sz="4000"/>
          </a:p>
          <a:p>
            <a:pPr indent="-50800" lvl="0" marL="228600" rtl="0" algn="l">
              <a:spcBef>
                <a:spcPts val="1000"/>
              </a:spcBef>
              <a:spcAft>
                <a:spcPts val="0"/>
              </a:spcAft>
              <a:buNone/>
            </a:pPr>
            <a:r>
              <a:t/>
            </a:r>
            <a:endParaRPr sz="4000"/>
          </a:p>
          <a:p>
            <a:pPr indent="-50800" lvl="0" marL="228600" rtl="0" algn="l">
              <a:spcBef>
                <a:spcPts val="1000"/>
              </a:spcBef>
              <a:spcAft>
                <a:spcPts val="0"/>
              </a:spcAft>
              <a:buNone/>
            </a:pPr>
            <a:r>
              <a:rPr lang="en-US" sz="4000"/>
              <a:t>...or until your program is stopped.</a:t>
            </a:r>
            <a:endParaRPr sz="4000"/>
          </a:p>
        </p:txBody>
      </p:sp>
      <p:pic>
        <p:nvPicPr>
          <p:cNvPr id="1592" name="Google Shape;1592;p259"/>
          <p:cNvPicPr preferRelativeResize="0"/>
          <p:nvPr/>
        </p:nvPicPr>
        <p:blipFill>
          <a:blip r:embed="rId3">
            <a:alphaModFix/>
          </a:blip>
          <a:stretch>
            <a:fillRect/>
          </a:stretch>
        </p:blipFill>
        <p:spPr>
          <a:xfrm>
            <a:off x="838200" y="2323000"/>
            <a:ext cx="2790625" cy="17353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26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a:t>
            </a:r>
            <a:endParaRPr/>
          </a:p>
        </p:txBody>
      </p:sp>
      <p:sp>
        <p:nvSpPr>
          <p:cNvPr id="1598" name="Google Shape;1598;p26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sz="4000"/>
              <a:t>Discuss</a:t>
            </a:r>
            <a:r>
              <a:rPr lang="en-US" sz="4000"/>
              <a:t>: How is the forever loop different than the repeat loop?</a:t>
            </a:r>
            <a:endParaRPr sz="40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6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a:t>
            </a:r>
            <a:endParaRPr/>
          </a:p>
        </p:txBody>
      </p:sp>
      <p:sp>
        <p:nvSpPr>
          <p:cNvPr id="1604" name="Google Shape;1604;p26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Change the program so the Forever Loop is a Repeat until.</a:t>
            </a:r>
            <a:endParaRPr sz="4000"/>
          </a:p>
          <a:p>
            <a:pPr indent="-50800" lvl="0" marL="228600" rtl="0" algn="l">
              <a:spcBef>
                <a:spcPts val="1000"/>
              </a:spcBef>
              <a:spcAft>
                <a:spcPts val="0"/>
              </a:spcAft>
              <a:buNone/>
            </a:pPr>
            <a:r>
              <a:t/>
            </a:r>
            <a:endParaRPr sz="4000"/>
          </a:p>
          <a:p>
            <a:pPr indent="-50800" lvl="0" marL="228600" rtl="0" algn="l">
              <a:spcBef>
                <a:spcPts val="1000"/>
              </a:spcBef>
              <a:spcAft>
                <a:spcPts val="0"/>
              </a:spcAft>
              <a:buNone/>
            </a:pPr>
            <a:r>
              <a:rPr lang="en-US" sz="4000"/>
              <a:t>Stop the parrot when the user hits the spacebar.</a:t>
            </a:r>
            <a:endParaRPr sz="40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6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Repeat Until</a:t>
            </a:r>
            <a:endParaRPr/>
          </a:p>
        </p:txBody>
      </p:sp>
      <p:sp>
        <p:nvSpPr>
          <p:cNvPr id="1610" name="Google Shape;1610;p262"/>
          <p:cNvSpPr txBox="1"/>
          <p:nvPr>
            <p:ph idx="1" type="body"/>
          </p:nvPr>
        </p:nvSpPr>
        <p:spPr>
          <a:xfrm>
            <a:off x="4684897" y="1825625"/>
            <a:ext cx="66690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This loop repeats </a:t>
            </a:r>
            <a:r>
              <a:rPr i="1" lang="en-US" sz="4000"/>
              <a:t>until</a:t>
            </a:r>
            <a:r>
              <a:rPr lang="en-US" sz="4000"/>
              <a:t> a certain condition is met.</a:t>
            </a:r>
            <a:endParaRPr sz="4000"/>
          </a:p>
          <a:p>
            <a:pPr indent="-50800" lvl="0" marL="228600" rtl="0" algn="l">
              <a:spcBef>
                <a:spcPts val="1000"/>
              </a:spcBef>
              <a:spcAft>
                <a:spcPts val="0"/>
              </a:spcAft>
              <a:buNone/>
            </a:pPr>
            <a:r>
              <a:t/>
            </a:r>
            <a:endParaRPr sz="4000"/>
          </a:p>
          <a:p>
            <a:pPr indent="-50800" lvl="0" marL="228600" rtl="0" algn="l">
              <a:spcBef>
                <a:spcPts val="1000"/>
              </a:spcBef>
              <a:spcAft>
                <a:spcPts val="0"/>
              </a:spcAft>
              <a:buNone/>
            </a:pPr>
            <a:r>
              <a:rPr lang="en-US" sz="4000"/>
              <a:t>Often used to react to user input or events.</a:t>
            </a:r>
            <a:endParaRPr sz="4000"/>
          </a:p>
        </p:txBody>
      </p:sp>
      <p:pic>
        <p:nvPicPr>
          <p:cNvPr id="1611" name="Google Shape;1611;p262"/>
          <p:cNvPicPr preferRelativeResize="0"/>
          <p:nvPr/>
        </p:nvPicPr>
        <p:blipFill>
          <a:blip r:embed="rId3">
            <a:alphaModFix/>
          </a:blip>
          <a:stretch>
            <a:fillRect/>
          </a:stretch>
        </p:blipFill>
        <p:spPr>
          <a:xfrm>
            <a:off x="838200" y="1825625"/>
            <a:ext cx="3370475" cy="17071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26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Practice</a:t>
            </a:r>
            <a:endParaRPr/>
          </a:p>
        </p:txBody>
      </p:sp>
      <p:sp>
        <p:nvSpPr>
          <p:cNvPr id="1617" name="Google Shape;1617;p26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000"/>
              <a:t>Pick a core subject area (aka, Social Studies) and design a project that you could use with students to reinforce Loops.</a:t>
            </a:r>
            <a:endParaRPr sz="40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26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Journal</a:t>
            </a:r>
            <a:endParaRPr/>
          </a:p>
        </p:txBody>
      </p:sp>
      <p:sp>
        <p:nvSpPr>
          <p:cNvPr id="1623" name="Google Shape;1623;p26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Discuss - how can coding be used to reinforce core subject areas?</a:t>
            </a:r>
            <a:endParaRPr sz="48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265"/>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Lunch!</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8"/>
          <p:cNvSpPr txBox="1"/>
          <p:nvPr>
            <p:ph type="ctrTitle"/>
          </p:nvPr>
        </p:nvSpPr>
        <p:spPr>
          <a:xfrm>
            <a:off x="1524000" y="217728"/>
            <a:ext cx="9144000" cy="4095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lang="en-US" sz="8800"/>
              <a:t>MONDAY</a:t>
            </a:r>
            <a:endParaRPr b="1" sz="8800"/>
          </a:p>
          <a:p>
            <a:pPr indent="0" lvl="0" marL="0" rtl="0" algn="ctr">
              <a:lnSpc>
                <a:spcPct val="115000"/>
              </a:lnSpc>
              <a:spcBef>
                <a:spcPts val="0"/>
              </a:spcBef>
              <a:spcAft>
                <a:spcPts val="0"/>
              </a:spcAft>
              <a:buNone/>
            </a:pPr>
            <a:r>
              <a:t/>
            </a:r>
            <a:endParaRPr b="1" sz="2400">
              <a:latin typeface="Arial"/>
              <a:ea typeface="Arial"/>
              <a:cs typeface="Arial"/>
              <a:sym typeface="Arial"/>
            </a:endParaRPr>
          </a:p>
          <a:p>
            <a:pPr indent="0" lvl="0" marL="0" rtl="0" algn="ctr">
              <a:lnSpc>
                <a:spcPct val="115000"/>
              </a:lnSpc>
              <a:spcBef>
                <a:spcPts val="0"/>
              </a:spcBef>
              <a:spcAft>
                <a:spcPts val="0"/>
              </a:spcAft>
              <a:buNone/>
            </a:pPr>
            <a:r>
              <a:rPr b="1" lang="en-US" sz="2400">
                <a:latin typeface="Arial"/>
                <a:ea typeface="Arial"/>
                <a:cs typeface="Arial"/>
                <a:sym typeface="Arial"/>
              </a:rPr>
              <a:t>Agenda</a:t>
            </a:r>
            <a:r>
              <a:rPr lang="en-US" sz="2400">
                <a:latin typeface="Arial"/>
                <a:ea typeface="Arial"/>
                <a:cs typeface="Arial"/>
                <a:sym typeface="Arial"/>
              </a:rPr>
              <a:t>: </a:t>
            </a:r>
            <a:r>
              <a:rPr b="1" lang="en-US" sz="2400">
                <a:latin typeface="Arial"/>
                <a:ea typeface="Arial"/>
                <a:cs typeface="Arial"/>
                <a:sym typeface="Arial"/>
              </a:rPr>
              <a:t>(*</a:t>
            </a:r>
            <a:r>
              <a:rPr b="1" lang="en-US" sz="2400">
                <a:highlight>
                  <a:srgbClr val="FFFF00"/>
                </a:highlight>
                <a:latin typeface="Arial"/>
                <a:ea typeface="Arial"/>
                <a:cs typeface="Arial"/>
                <a:sym typeface="Arial"/>
              </a:rPr>
              <a:t>LINK</a:t>
            </a:r>
            <a:r>
              <a:rPr b="1" lang="en-US" sz="2400">
                <a:latin typeface="Arial"/>
                <a:ea typeface="Arial"/>
                <a:cs typeface="Arial"/>
                <a:sym typeface="Arial"/>
              </a:rPr>
              <a:t>*)</a:t>
            </a:r>
            <a:endParaRPr b="1" sz="8800"/>
          </a:p>
          <a:p>
            <a:pPr indent="0" lvl="0" marL="0" marR="0" rtl="0" algn="ctr">
              <a:lnSpc>
                <a:spcPct val="90000"/>
              </a:lnSpc>
              <a:spcBef>
                <a:spcPts val="0"/>
              </a:spcBef>
              <a:spcAft>
                <a:spcPts val="0"/>
              </a:spcAft>
              <a:buClr>
                <a:schemeClr val="dk1"/>
              </a:buClr>
              <a:buFont typeface="Calibri"/>
              <a:buNone/>
            </a:pPr>
            <a:r>
              <a:t/>
            </a:r>
            <a:endParaRPr b="1" i="0" sz="8800" u="none" cap="none" strike="noStrike">
              <a:solidFill>
                <a:schemeClr val="dk1"/>
              </a:solidFill>
              <a:latin typeface="Calibri"/>
              <a:ea typeface="Calibri"/>
              <a:cs typeface="Calibri"/>
              <a:sym typeface="Calibri"/>
            </a:endParaRPr>
          </a:p>
        </p:txBody>
      </p:sp>
      <p:pic>
        <p:nvPicPr>
          <p:cNvPr id="374" name="Google Shape;374;p68"/>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375" name="Google Shape;375;p68"/>
          <p:cNvSpPr txBox="1"/>
          <p:nvPr>
            <p:ph idx="1" type="subTitle"/>
          </p:nvPr>
        </p:nvSpPr>
        <p:spPr>
          <a:xfrm>
            <a:off x="1524000" y="3616960"/>
            <a:ext cx="9144000" cy="1640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1" lang="en-US" sz="40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400" u="none" cap="none" strike="noStrike">
                <a:solidFill>
                  <a:schemeClr val="dk1"/>
                </a:solidFill>
              </a:rPr>
              <a:t>Computer Science </a:t>
            </a:r>
            <a:r>
              <a:rPr i="0" lang="en-US" sz="9600" u="none" cap="none" strike="noStrike">
                <a:solidFill>
                  <a:schemeClr val="dk1"/>
                </a:solidFill>
              </a:rPr>
              <a:t>≠</a:t>
            </a:r>
            <a:r>
              <a:rPr i="0" lang="en-US" sz="4400" u="none" cap="none" strike="noStrike">
                <a:solidFill>
                  <a:schemeClr val="dk1"/>
                </a:solidFill>
              </a:rPr>
              <a:t> </a:t>
            </a:r>
            <a:r>
              <a:rPr i="0" lang="en-US" sz="3600" u="none" cap="none" strike="noStrike">
                <a:solidFill>
                  <a:schemeClr val="dk1"/>
                </a:solidFill>
              </a:rPr>
              <a:t>(just)</a:t>
            </a:r>
            <a:r>
              <a:rPr b="1" i="0" lang="en-US" sz="4400" u="none" cap="none" strike="noStrike">
                <a:solidFill>
                  <a:schemeClr val="dk1"/>
                </a:solidFill>
              </a:rPr>
              <a:t> Coding</a:t>
            </a:r>
            <a:endParaRPr/>
          </a:p>
        </p:txBody>
      </p:sp>
      <p:sp>
        <p:nvSpPr>
          <p:cNvPr id="492" name="Google Shape;492;p86"/>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1000"/>
              </a:spcBef>
              <a:spcAft>
                <a:spcPts val="0"/>
              </a:spcAft>
              <a:buNone/>
            </a:pPr>
            <a:r>
              <a:t/>
            </a:r>
            <a:endParaRPr sz="4800">
              <a:latin typeface="Raleway"/>
              <a:ea typeface="Raleway"/>
              <a:cs typeface="Raleway"/>
              <a:sym typeface="Raleway"/>
            </a:endParaRPr>
          </a:p>
          <a:p>
            <a:pPr indent="0" lvl="0" marL="228600" marR="0" rtl="0" algn="l">
              <a:lnSpc>
                <a:spcPct val="90000"/>
              </a:lnSpc>
              <a:spcBef>
                <a:spcPts val="1000"/>
              </a:spcBef>
              <a:spcAft>
                <a:spcPts val="0"/>
              </a:spcAft>
              <a:buNone/>
            </a:pPr>
            <a:r>
              <a:rPr lang="en-US" sz="4800">
                <a:latin typeface="Raleway"/>
                <a:ea typeface="Raleway"/>
                <a:cs typeface="Raleway"/>
                <a:sym typeface="Raleway"/>
              </a:rPr>
              <a:t>Code is the tool we use to DO computer science </a:t>
            </a:r>
            <a:endParaRPr sz="4800">
              <a:latin typeface="Raleway"/>
              <a:ea typeface="Raleway"/>
              <a:cs typeface="Raleway"/>
              <a:sym typeface="Raleway"/>
            </a:endParaRPr>
          </a:p>
          <a:p>
            <a:pPr indent="0" lvl="0" marL="0" marR="0" rtl="0" algn="r">
              <a:lnSpc>
                <a:spcPct val="90000"/>
              </a:lnSpc>
              <a:spcBef>
                <a:spcPts val="1000"/>
              </a:spcBef>
              <a:spcAft>
                <a:spcPts val="0"/>
              </a:spcAft>
              <a:buClr>
                <a:schemeClr val="dk1"/>
              </a:buClr>
              <a:buFont typeface="Arial"/>
              <a:buNone/>
            </a:pPr>
            <a:r>
              <a:t/>
            </a:r>
            <a:endParaRPr b="0" i="1"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66"/>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A Bit of Design</a:t>
            </a:r>
            <a:r>
              <a:rPr b="1" lang="en-US" sz="120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914400" rtl="0" algn="l">
              <a:spcBef>
                <a:spcPts val="0"/>
              </a:spcBef>
              <a:spcAft>
                <a:spcPts val="0"/>
              </a:spcAft>
              <a:buNone/>
            </a:pPr>
            <a:r>
              <a:t/>
            </a:r>
            <a:endParaRPr b="1" sz="3600">
              <a:solidFill>
                <a:schemeClr val="accent1"/>
              </a:solidFill>
              <a:latin typeface="Raleway"/>
              <a:ea typeface="Raleway"/>
              <a:cs typeface="Raleway"/>
              <a:sym typeface="Raleway"/>
            </a:endParaRPr>
          </a:p>
          <a:p>
            <a:pPr indent="-431800" lvl="2" marL="1371600" rtl="0" algn="l">
              <a:spcBef>
                <a:spcPts val="0"/>
              </a:spcBef>
              <a:spcAft>
                <a:spcPts val="0"/>
              </a:spcAft>
              <a:buClr>
                <a:srgbClr val="666666"/>
              </a:buClr>
              <a:buSzPts val="3200"/>
              <a:buFont typeface="Raleway"/>
              <a:buChar char="•"/>
            </a:pPr>
            <a:r>
              <a:rPr b="1" lang="en-US" sz="3200">
                <a:solidFill>
                  <a:srgbClr val="666666"/>
                </a:solidFill>
                <a:latin typeface="Raleway"/>
                <a:ea typeface="Raleway"/>
                <a:cs typeface="Raleway"/>
                <a:sym typeface="Raleway"/>
              </a:rPr>
              <a:t>Design a 10 - 15 PD activity you could use with your faculty. (unplugged please)</a:t>
            </a:r>
            <a:endParaRPr b="1" sz="3200">
              <a:solidFill>
                <a:srgbClr val="666666"/>
              </a:solidFill>
              <a:latin typeface="Raleway"/>
              <a:ea typeface="Raleway"/>
              <a:cs typeface="Raleway"/>
              <a:sym typeface="Raleway"/>
            </a:endParaRPr>
          </a:p>
          <a:p>
            <a:pPr indent="-431800" lvl="4" marL="2286000" rtl="0" algn="l">
              <a:spcBef>
                <a:spcPts val="0"/>
              </a:spcBef>
              <a:spcAft>
                <a:spcPts val="0"/>
              </a:spcAft>
              <a:buClr>
                <a:srgbClr val="666666"/>
              </a:buClr>
              <a:buSzPts val="3200"/>
              <a:buFont typeface="Raleway"/>
              <a:buChar char="•"/>
            </a:pPr>
            <a:r>
              <a:rPr b="1" lang="en-US" sz="3200">
                <a:solidFill>
                  <a:srgbClr val="666666"/>
                </a:solidFill>
                <a:latin typeface="Raleway"/>
                <a:ea typeface="Raleway"/>
                <a:cs typeface="Raleway"/>
                <a:sym typeface="Raleway"/>
              </a:rPr>
              <a:t>Base it on your integrated lesson from yesterday</a:t>
            </a:r>
            <a:endParaRPr b="1" sz="3200">
              <a:solidFill>
                <a:srgbClr val="666666"/>
              </a:solidFill>
              <a:latin typeface="Raleway"/>
              <a:ea typeface="Raleway"/>
              <a:cs typeface="Raleway"/>
              <a:sym typeface="Raleway"/>
            </a:endParaRPr>
          </a:p>
          <a:p>
            <a:pPr indent="-431800" lvl="4" marL="2286000" rtl="0" algn="l">
              <a:spcBef>
                <a:spcPts val="0"/>
              </a:spcBef>
              <a:spcAft>
                <a:spcPts val="0"/>
              </a:spcAft>
              <a:buClr>
                <a:srgbClr val="666666"/>
              </a:buClr>
              <a:buSzPts val="3200"/>
              <a:buFont typeface="Raleway"/>
              <a:buChar char="•"/>
            </a:pPr>
            <a:r>
              <a:rPr b="1" lang="en-US" sz="3200">
                <a:solidFill>
                  <a:srgbClr val="666666"/>
                </a:solidFill>
                <a:latin typeface="Raleway"/>
                <a:ea typeface="Raleway"/>
                <a:cs typeface="Raleway"/>
                <a:sym typeface="Raleway"/>
              </a:rPr>
              <a:t>How can you cover the CS content?</a:t>
            </a:r>
            <a:endParaRPr b="1" sz="3200">
              <a:solidFill>
                <a:srgbClr val="666666"/>
              </a:solidFill>
              <a:latin typeface="Raleway"/>
              <a:ea typeface="Raleway"/>
              <a:cs typeface="Raleway"/>
              <a:sym typeface="Raleway"/>
            </a:endParaRPr>
          </a:p>
          <a:p>
            <a:pPr indent="-431800" lvl="2" marL="1371600" rtl="0" algn="l">
              <a:spcBef>
                <a:spcPts val="0"/>
              </a:spcBef>
              <a:spcAft>
                <a:spcPts val="0"/>
              </a:spcAft>
              <a:buClr>
                <a:srgbClr val="666666"/>
              </a:buClr>
              <a:buSzPts val="3200"/>
              <a:buFont typeface="Raleway"/>
              <a:buChar char="•"/>
            </a:pPr>
            <a:r>
              <a:rPr b="1" lang="en-US" sz="3200">
                <a:solidFill>
                  <a:srgbClr val="666666"/>
                </a:solidFill>
                <a:latin typeface="Raleway"/>
                <a:ea typeface="Raleway"/>
                <a:cs typeface="Raleway"/>
                <a:sym typeface="Raleway"/>
              </a:rPr>
              <a:t>You will present them this later week</a:t>
            </a:r>
            <a:endParaRPr b="1" sz="3200">
              <a:solidFill>
                <a:srgbClr val="666666"/>
              </a:solidFill>
              <a:latin typeface="Raleway"/>
              <a:ea typeface="Raleway"/>
              <a:cs typeface="Raleway"/>
              <a:sym typeface="Raleway"/>
            </a:endParaRPr>
          </a:p>
          <a:p>
            <a:pPr indent="-431800" lvl="2" marL="1371600" rtl="0" algn="l">
              <a:spcBef>
                <a:spcPts val="0"/>
              </a:spcBef>
              <a:spcAft>
                <a:spcPts val="0"/>
              </a:spcAft>
              <a:buClr>
                <a:srgbClr val="666666"/>
              </a:buClr>
              <a:buSzPts val="3200"/>
              <a:buFont typeface="Raleway"/>
              <a:buChar char="•"/>
            </a:pPr>
            <a:r>
              <a:rPr b="1" lang="en-US" sz="3200">
                <a:solidFill>
                  <a:srgbClr val="666666"/>
                </a:solidFill>
                <a:latin typeface="Raleway"/>
                <a:ea typeface="Raleway"/>
                <a:cs typeface="Raleway"/>
                <a:sym typeface="Raleway"/>
              </a:rPr>
              <a:t>We will collect them in the Google Drive to share</a:t>
            </a:r>
            <a:endParaRPr b="1" sz="3200">
              <a:solidFill>
                <a:srgbClr val="666666"/>
              </a:solidFill>
              <a:latin typeface="Raleway"/>
              <a:ea typeface="Raleway"/>
              <a:cs typeface="Raleway"/>
              <a:sym typeface="Raleway"/>
            </a:endParaRPr>
          </a:p>
          <a:p>
            <a:pPr indent="0" lvl="0" marL="0" rtl="0" algn="ctr">
              <a:spcBef>
                <a:spcPts val="0"/>
              </a:spcBef>
              <a:spcAft>
                <a:spcPts val="0"/>
              </a:spcAft>
              <a:buNone/>
            </a:pPr>
            <a:r>
              <a:t/>
            </a:r>
            <a:endParaRPr b="1" sz="2400">
              <a:solidFill>
                <a:schemeClr val="accent1"/>
              </a:solidFill>
              <a:latin typeface="Raleway"/>
              <a:ea typeface="Raleway"/>
              <a:cs typeface="Raleway"/>
              <a:sym typeface="Raleway"/>
            </a:endParaRPr>
          </a:p>
          <a:p>
            <a:pPr indent="0" lvl="0" marL="0" rtl="0" algn="ctr">
              <a:spcBef>
                <a:spcPts val="0"/>
              </a:spcBef>
              <a:spcAft>
                <a:spcPts val="0"/>
              </a:spcAft>
              <a:buNone/>
            </a:pPr>
            <a:r>
              <a:rPr b="1" lang="en-US" sz="2400">
                <a:solidFill>
                  <a:schemeClr val="accent1"/>
                </a:solidFill>
                <a:latin typeface="Raleway"/>
                <a:ea typeface="Raleway"/>
                <a:cs typeface="Raleway"/>
                <a:sym typeface="Raleway"/>
              </a:rPr>
              <a:t>BREAK! </a:t>
            </a:r>
            <a:r>
              <a:rPr b="1" i="1" lang="en-US" sz="2400">
                <a:solidFill>
                  <a:schemeClr val="accent1"/>
                </a:solidFill>
                <a:latin typeface="Raleway"/>
                <a:ea typeface="Raleway"/>
                <a:cs typeface="Raleway"/>
                <a:sym typeface="Raleway"/>
              </a:rPr>
              <a:t>Take one when you need it</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267"/>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26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Byte Activity - Mini Code A Thon</a:t>
            </a:r>
            <a:endParaRPr/>
          </a:p>
        </p:txBody>
      </p:sp>
      <p:sp>
        <p:nvSpPr>
          <p:cNvPr id="1644" name="Google Shape;1644;p26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69"/>
          <p:cNvSpPr txBox="1"/>
          <p:nvPr>
            <p:ph type="title"/>
          </p:nvPr>
        </p:nvSpPr>
        <p:spPr>
          <a:xfrm>
            <a:off x="838200" y="365125"/>
            <a:ext cx="10515600" cy="3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HW: Finish the mini code-A-thon programs and share the links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the survey - please and thank you</a:t>
            </a:r>
            <a:endParaRPr/>
          </a:p>
          <a:p>
            <a:pPr indent="0" lvl="0" marL="0" rtl="0" algn="l">
              <a:spcBef>
                <a:spcPts val="0"/>
              </a:spcBef>
              <a:spcAft>
                <a:spcPts val="0"/>
              </a:spcAft>
              <a:buNone/>
            </a:pPr>
            <a:r>
              <a:t/>
            </a:r>
            <a:endParaRPr/>
          </a:p>
          <a:p>
            <a:pPr indent="-50800" lvl="0" marL="228600" rtl="0" algn="ctr">
              <a:spcBef>
                <a:spcPts val="1000"/>
              </a:spcBef>
              <a:spcAft>
                <a:spcPts val="0"/>
              </a:spcAft>
              <a:buClr>
                <a:schemeClr val="dk1"/>
              </a:buClr>
              <a:buSzPts val="1100"/>
              <a:buFont typeface="Arial"/>
              <a:buNone/>
            </a:pPr>
            <a:r>
              <a:rPr lang="en-US" sz="4800"/>
              <a:t>(* </a:t>
            </a:r>
            <a:r>
              <a:rPr lang="en-US" sz="4800">
                <a:highlight>
                  <a:srgbClr val="FFFF00"/>
                </a:highlight>
              </a:rPr>
              <a:t>LINK</a:t>
            </a:r>
            <a:r>
              <a:rPr lang="en-US" sz="4800"/>
              <a:t>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27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656" name="Google Shape;1656;p270"/>
          <p:cNvSpPr/>
          <p:nvPr/>
        </p:nvSpPr>
        <p:spPr>
          <a:xfrm>
            <a:off x="19700" y="39425"/>
            <a:ext cx="12080400" cy="685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pic>
        <p:nvPicPr>
          <p:cNvPr id="1661" name="Google Shape;1661;p271"/>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1662" name="Google Shape;1662;p271"/>
          <p:cNvSpPr txBox="1"/>
          <p:nvPr>
            <p:ph type="ctrTitle"/>
          </p:nvPr>
        </p:nvSpPr>
        <p:spPr>
          <a:xfrm>
            <a:off x="1524000" y="217725"/>
            <a:ext cx="9144000" cy="4956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lang="en-US" sz="8800"/>
              <a:t>THUR</a:t>
            </a:r>
            <a:r>
              <a:rPr b="1" i="0" lang="en-US" sz="8800" u="none" cap="none" strike="noStrike">
                <a:solidFill>
                  <a:schemeClr val="dk1"/>
                </a:solidFill>
                <a:latin typeface="Calibri"/>
                <a:ea typeface="Calibri"/>
                <a:cs typeface="Calibri"/>
                <a:sym typeface="Calibri"/>
              </a:rPr>
              <a:t>SDAY</a:t>
            </a:r>
            <a:endParaRPr b="1" sz="8800"/>
          </a:p>
          <a:p>
            <a:pPr indent="0" lvl="0" marL="457200" rtl="0" algn="ctr">
              <a:lnSpc>
                <a:spcPct val="115000"/>
              </a:lnSpc>
              <a:spcBef>
                <a:spcPts val="0"/>
              </a:spcBef>
              <a:spcAft>
                <a:spcPts val="0"/>
              </a:spcAft>
              <a:buClr>
                <a:schemeClr val="dk1"/>
              </a:buClr>
              <a:buSzPts val="1100"/>
              <a:buFont typeface="Arial"/>
              <a:buNone/>
            </a:pPr>
            <a:r>
              <a:t/>
            </a:r>
            <a:endParaRPr b="1" sz="2400">
              <a:latin typeface="Arial"/>
              <a:ea typeface="Arial"/>
              <a:cs typeface="Arial"/>
              <a:sym typeface="Arial"/>
            </a:endParaRPr>
          </a:p>
          <a:p>
            <a:pPr indent="0" lvl="0" marL="457200" rtl="0" algn="ctr">
              <a:lnSpc>
                <a:spcPct val="115000"/>
              </a:lnSpc>
              <a:spcBef>
                <a:spcPts val="0"/>
              </a:spcBef>
              <a:spcAft>
                <a:spcPts val="0"/>
              </a:spcAft>
              <a:buClr>
                <a:schemeClr val="dk1"/>
              </a:buClr>
              <a:buSzPts val="1100"/>
              <a:buFont typeface="Arial"/>
              <a:buNone/>
            </a:pPr>
            <a:r>
              <a:rPr b="1" lang="en-US" sz="2400">
                <a:latin typeface="Arial"/>
                <a:ea typeface="Arial"/>
                <a:cs typeface="Arial"/>
                <a:sym typeface="Arial"/>
              </a:rPr>
              <a:t>Agenda</a:t>
            </a:r>
            <a:r>
              <a:rPr lang="en-US" sz="2400">
                <a:latin typeface="Arial"/>
                <a:ea typeface="Arial"/>
                <a:cs typeface="Arial"/>
                <a:sym typeface="Arial"/>
              </a:rPr>
              <a:t>: </a:t>
            </a:r>
            <a:r>
              <a:rPr b="1" lang="en-US" sz="2400">
                <a:latin typeface="Arial"/>
                <a:ea typeface="Arial"/>
                <a:cs typeface="Arial"/>
                <a:sym typeface="Arial"/>
              </a:rPr>
              <a:t>(*</a:t>
            </a:r>
            <a:r>
              <a:rPr b="1" lang="en-US" sz="2400">
                <a:highlight>
                  <a:srgbClr val="FFFF00"/>
                </a:highlight>
                <a:latin typeface="Arial"/>
                <a:ea typeface="Arial"/>
                <a:cs typeface="Arial"/>
                <a:sym typeface="Arial"/>
              </a:rPr>
              <a:t>LINK</a:t>
            </a:r>
            <a:r>
              <a:rPr b="1" lang="en-US" sz="2400">
                <a:latin typeface="Arial"/>
                <a:ea typeface="Arial"/>
                <a:cs typeface="Arial"/>
                <a:sym typeface="Arial"/>
              </a:rPr>
              <a:t>*)</a:t>
            </a:r>
            <a:endParaRPr b="1" sz="8800"/>
          </a:p>
          <a:p>
            <a:pPr indent="0" lvl="0" marL="0" marR="0" rtl="0" algn="ctr">
              <a:lnSpc>
                <a:spcPct val="90000"/>
              </a:lnSpc>
              <a:spcBef>
                <a:spcPts val="0"/>
              </a:spcBef>
              <a:spcAft>
                <a:spcPts val="0"/>
              </a:spcAft>
              <a:buClr>
                <a:schemeClr val="dk1"/>
              </a:buClr>
              <a:buFont typeface="Calibri"/>
              <a:buNone/>
            </a:pPr>
            <a:r>
              <a:t/>
            </a:r>
            <a:endParaRPr b="1" sz="4000"/>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2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THURSDAY’S</a:t>
            </a:r>
            <a:r>
              <a:rPr lang="en-US"/>
              <a:t> Agenda</a:t>
            </a:r>
            <a:endParaRPr/>
          </a:p>
        </p:txBody>
      </p:sp>
      <p:sp>
        <p:nvSpPr>
          <p:cNvPr id="1668" name="Google Shape;1668;p272"/>
          <p:cNvSpPr txBox="1"/>
          <p:nvPr>
            <p:ph idx="1" type="body"/>
          </p:nvPr>
        </p:nvSpPr>
        <p:spPr>
          <a:xfrm>
            <a:off x="1818650" y="1825625"/>
            <a:ext cx="9535200" cy="509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Journal:</a:t>
            </a:r>
            <a:r>
              <a:rPr lang="en-US" sz="3200">
                <a:solidFill>
                  <a:srgbClr val="000000"/>
                </a:solidFill>
              </a:rPr>
              <a:t> First Steps </a:t>
            </a:r>
            <a:endParaRPr sz="3200">
              <a:solidFill>
                <a:srgbClr val="000000"/>
              </a:solidFill>
            </a:endParaRPr>
          </a:p>
          <a:p>
            <a:pPr indent="-228600" lvl="0" marL="228600" marR="0" rtl="0" algn="l">
              <a:lnSpc>
                <a:spcPct val="90000"/>
              </a:lnSpc>
              <a:spcBef>
                <a:spcPts val="0"/>
              </a:spcBef>
              <a:spcAft>
                <a:spcPts val="0"/>
              </a:spcAft>
              <a:buClr>
                <a:schemeClr val="dk1"/>
              </a:buClr>
              <a:buSzPts val="3200"/>
              <a:buFont typeface="Arial"/>
              <a:buChar char="•"/>
            </a:pPr>
            <a:r>
              <a:rPr lang="en-US" sz="3200"/>
              <a:t>Model CS - Sorting Networks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Planning Professional Learning</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Code - Lesson 4: Conditionals &amp; If Statements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Tools of Programming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Exploring Code.org</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Resources Round-Up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Surveys and Next Steps </a:t>
            </a:r>
            <a:endParaRPr sz="3200"/>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27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 your journal:</a:t>
            </a:r>
            <a:endParaRPr/>
          </a:p>
        </p:txBody>
      </p:sp>
      <p:sp>
        <p:nvSpPr>
          <p:cNvPr id="1674" name="Google Shape;1674;p27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What are your first steps as a coach this summer and at the beginning of the school year?</a:t>
            </a:r>
            <a:endParaRPr sz="550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27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Modelling Computer Science </a:t>
            </a:r>
            <a:endParaRPr/>
          </a:p>
        </p:txBody>
      </p:sp>
      <p:sp>
        <p:nvSpPr>
          <p:cNvPr id="1680" name="Google Shape;1680;p27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CS Unplugged - Sorting Networks</a:t>
            </a:r>
            <a:endParaRPr sz="5500"/>
          </a:p>
        </p:txBody>
      </p:sp>
      <p:pic>
        <p:nvPicPr>
          <p:cNvPr id="1681" name="Google Shape;1681;p274"/>
          <p:cNvPicPr preferRelativeResize="0"/>
          <p:nvPr/>
        </p:nvPicPr>
        <p:blipFill>
          <a:blip r:embed="rId3">
            <a:alphaModFix/>
          </a:blip>
          <a:stretch>
            <a:fillRect/>
          </a:stretch>
        </p:blipFill>
        <p:spPr>
          <a:xfrm>
            <a:off x="6005763" y="4402750"/>
            <a:ext cx="3495675" cy="13049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27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Professional Learning Share Out</a:t>
            </a:r>
            <a:endParaRPr b="1">
              <a:solidFill>
                <a:srgbClr val="009DD9"/>
              </a:solidFill>
              <a:latin typeface="Raleway"/>
              <a:ea typeface="Raleway"/>
              <a:cs typeface="Raleway"/>
              <a:sym typeface="Raleway"/>
            </a:endParaRPr>
          </a:p>
        </p:txBody>
      </p:sp>
      <p:sp>
        <p:nvSpPr>
          <p:cNvPr id="1687" name="Google Shape;1687;p275"/>
          <p:cNvSpPr txBox="1"/>
          <p:nvPr>
            <p:ph idx="1" type="body"/>
          </p:nvPr>
        </p:nvSpPr>
        <p:spPr>
          <a:xfrm>
            <a:off x="1829940" y="1825625"/>
            <a:ext cx="9535200" cy="4351200"/>
          </a:xfrm>
          <a:prstGeom prst="rect">
            <a:avLst/>
          </a:prstGeom>
        </p:spPr>
        <p:txBody>
          <a:bodyPr anchorCtr="0" anchor="t" bIns="91425" lIns="91425" spcFirstLastPara="1" rIns="91425" wrap="square" tIns="91425">
            <a:noAutofit/>
          </a:bodyPr>
          <a:lstStyle/>
          <a:p>
            <a:pPr indent="-514350" lvl="0" marL="457200" marR="0" rtl="0" algn="l">
              <a:lnSpc>
                <a:spcPct val="90000"/>
              </a:lnSpc>
              <a:spcBef>
                <a:spcPts val="1000"/>
              </a:spcBef>
              <a:spcAft>
                <a:spcPts val="0"/>
              </a:spcAft>
              <a:buClr>
                <a:schemeClr val="dk1"/>
              </a:buClr>
              <a:buSzPts val="4500"/>
              <a:buFont typeface="Raleway"/>
              <a:buChar char="•"/>
            </a:pPr>
            <a:r>
              <a:t/>
            </a:r>
            <a:endParaRPr sz="36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sz="4800"/>
              <a:t>Strands of </a:t>
            </a:r>
            <a:r>
              <a:rPr b="1" i="0" lang="en-US" sz="4800" u="none" cap="none" strike="noStrike">
                <a:solidFill>
                  <a:schemeClr val="dk1"/>
                </a:solidFill>
              </a:rPr>
              <a:t>Computer Science </a:t>
            </a:r>
            <a:endParaRPr b="1" sz="4800"/>
          </a:p>
        </p:txBody>
      </p:sp>
      <p:sp>
        <p:nvSpPr>
          <p:cNvPr id="498" name="Google Shape;498;p87"/>
          <p:cNvSpPr txBox="1"/>
          <p:nvPr>
            <p:ph idx="1" type="body"/>
          </p:nvPr>
        </p:nvSpPr>
        <p:spPr>
          <a:xfrm>
            <a:off x="1971050" y="1368425"/>
            <a:ext cx="9535200" cy="4638300"/>
          </a:xfrm>
          <a:prstGeom prst="rect">
            <a:avLst/>
          </a:prstGeom>
          <a:noFill/>
          <a:ln>
            <a:noFill/>
          </a:ln>
        </p:spPr>
        <p:txBody>
          <a:bodyPr anchorCtr="0" anchor="t" bIns="45700" lIns="91425" spcFirstLastPara="1" rIns="91425" wrap="square" tIns="45700">
            <a:noAutofit/>
          </a:bodyPr>
          <a:lstStyle/>
          <a:p>
            <a:pPr indent="-533400" lvl="0" marL="457200" marR="0" rtl="0" algn="l">
              <a:lnSpc>
                <a:spcPct val="115000"/>
              </a:lnSpc>
              <a:spcBef>
                <a:spcPts val="1000"/>
              </a:spcBef>
              <a:spcAft>
                <a:spcPts val="0"/>
              </a:spcAft>
              <a:buClr>
                <a:schemeClr val="dk1"/>
              </a:buClr>
              <a:buSzPts val="4800"/>
              <a:buFont typeface="Raleway"/>
              <a:buAutoNum type="arabicPeriod"/>
            </a:pPr>
            <a:r>
              <a:rPr lang="en-US" sz="4800">
                <a:latin typeface="Raleway"/>
                <a:ea typeface="Raleway"/>
                <a:cs typeface="Raleway"/>
                <a:sym typeface="Raleway"/>
              </a:rPr>
              <a:t>Algorithms and Programming</a:t>
            </a:r>
            <a:endParaRPr sz="4800">
              <a:latin typeface="Raleway"/>
              <a:ea typeface="Raleway"/>
              <a:cs typeface="Raleway"/>
              <a:sym typeface="Raleway"/>
            </a:endParaRPr>
          </a:p>
          <a:p>
            <a:pPr indent="-533400" lvl="0" marL="457200" marR="0" rtl="0" algn="l">
              <a:lnSpc>
                <a:spcPct val="115000"/>
              </a:lnSpc>
              <a:spcBef>
                <a:spcPts val="0"/>
              </a:spcBef>
              <a:spcAft>
                <a:spcPts val="0"/>
              </a:spcAft>
              <a:buClr>
                <a:schemeClr val="dk1"/>
              </a:buClr>
              <a:buSzPts val="4800"/>
              <a:buFont typeface="Raleway"/>
              <a:buAutoNum type="arabicPeriod"/>
            </a:pPr>
            <a:r>
              <a:rPr lang="en-US" sz="4800">
                <a:latin typeface="Raleway"/>
                <a:ea typeface="Raleway"/>
                <a:cs typeface="Raleway"/>
                <a:sym typeface="Raleway"/>
              </a:rPr>
              <a:t>Computing Systems</a:t>
            </a:r>
            <a:endParaRPr sz="4800">
              <a:latin typeface="Raleway"/>
              <a:ea typeface="Raleway"/>
              <a:cs typeface="Raleway"/>
              <a:sym typeface="Raleway"/>
            </a:endParaRPr>
          </a:p>
          <a:p>
            <a:pPr indent="-533400" lvl="0" marL="457200" marR="0" rtl="0" algn="l">
              <a:lnSpc>
                <a:spcPct val="115000"/>
              </a:lnSpc>
              <a:spcBef>
                <a:spcPts val="0"/>
              </a:spcBef>
              <a:spcAft>
                <a:spcPts val="0"/>
              </a:spcAft>
              <a:buClr>
                <a:schemeClr val="dk1"/>
              </a:buClr>
              <a:buSzPts val="4800"/>
              <a:buFont typeface="Raleway"/>
              <a:buAutoNum type="arabicPeriod"/>
            </a:pPr>
            <a:r>
              <a:rPr lang="en-US" sz="4800">
                <a:latin typeface="Raleway"/>
                <a:ea typeface="Raleway"/>
                <a:cs typeface="Raleway"/>
                <a:sym typeface="Raleway"/>
              </a:rPr>
              <a:t>Cybersecurity (Virginia only)</a:t>
            </a:r>
            <a:endParaRPr sz="4800">
              <a:latin typeface="Raleway"/>
              <a:ea typeface="Raleway"/>
              <a:cs typeface="Raleway"/>
              <a:sym typeface="Raleway"/>
            </a:endParaRPr>
          </a:p>
          <a:p>
            <a:pPr indent="-533400" lvl="0" marL="457200" marR="0" rtl="0" algn="l">
              <a:lnSpc>
                <a:spcPct val="115000"/>
              </a:lnSpc>
              <a:spcBef>
                <a:spcPts val="0"/>
              </a:spcBef>
              <a:spcAft>
                <a:spcPts val="0"/>
              </a:spcAft>
              <a:buClr>
                <a:schemeClr val="dk1"/>
              </a:buClr>
              <a:buSzPts val="4800"/>
              <a:buFont typeface="Raleway"/>
              <a:buAutoNum type="arabicPeriod"/>
            </a:pPr>
            <a:r>
              <a:rPr lang="en-US" sz="4800">
                <a:latin typeface="Raleway"/>
                <a:ea typeface="Raleway"/>
                <a:cs typeface="Raleway"/>
                <a:sym typeface="Raleway"/>
              </a:rPr>
              <a:t>Data and Analysis </a:t>
            </a:r>
            <a:endParaRPr sz="4800">
              <a:latin typeface="Raleway"/>
              <a:ea typeface="Raleway"/>
              <a:cs typeface="Raleway"/>
              <a:sym typeface="Raleway"/>
            </a:endParaRPr>
          </a:p>
          <a:p>
            <a:pPr indent="-533400" lvl="0" marL="457200" marR="0" rtl="0" algn="l">
              <a:lnSpc>
                <a:spcPct val="115000"/>
              </a:lnSpc>
              <a:spcBef>
                <a:spcPts val="0"/>
              </a:spcBef>
              <a:spcAft>
                <a:spcPts val="0"/>
              </a:spcAft>
              <a:buClr>
                <a:schemeClr val="dk1"/>
              </a:buClr>
              <a:buSzPts val="4800"/>
              <a:buFont typeface="Raleway"/>
              <a:buAutoNum type="arabicPeriod"/>
            </a:pPr>
            <a:r>
              <a:rPr lang="en-US" sz="4800">
                <a:latin typeface="Raleway"/>
                <a:ea typeface="Raleway"/>
                <a:cs typeface="Raleway"/>
                <a:sym typeface="Raleway"/>
              </a:rPr>
              <a:t>Impacts of Computing</a:t>
            </a:r>
            <a:endParaRPr sz="4800">
              <a:latin typeface="Raleway"/>
              <a:ea typeface="Raleway"/>
              <a:cs typeface="Raleway"/>
              <a:sym typeface="Raleway"/>
            </a:endParaRPr>
          </a:p>
          <a:p>
            <a:pPr indent="-533400" lvl="0" marL="457200" marR="0" rtl="0" algn="l">
              <a:lnSpc>
                <a:spcPct val="115000"/>
              </a:lnSpc>
              <a:spcBef>
                <a:spcPts val="0"/>
              </a:spcBef>
              <a:spcAft>
                <a:spcPts val="0"/>
              </a:spcAft>
              <a:buClr>
                <a:schemeClr val="dk1"/>
              </a:buClr>
              <a:buSzPts val="4800"/>
              <a:buFont typeface="Raleway"/>
              <a:buAutoNum type="arabicPeriod"/>
            </a:pPr>
            <a:r>
              <a:rPr lang="en-US" sz="4800">
                <a:latin typeface="Raleway"/>
                <a:ea typeface="Raleway"/>
                <a:cs typeface="Raleway"/>
                <a:sym typeface="Raleway"/>
              </a:rPr>
              <a:t>Networks and the Internet.</a:t>
            </a:r>
            <a:endParaRPr sz="4000">
              <a:latin typeface="Raleway"/>
              <a:ea typeface="Raleway"/>
              <a:cs typeface="Raleway"/>
              <a:sym typeface="Raleway"/>
            </a:endParaRPr>
          </a:p>
        </p:txBody>
      </p:sp>
      <p:sp>
        <p:nvSpPr>
          <p:cNvPr id="499" name="Google Shape;499;p87"/>
          <p:cNvSpPr/>
          <p:nvPr/>
        </p:nvSpPr>
        <p:spPr>
          <a:xfrm>
            <a:off x="433575" y="1690825"/>
            <a:ext cx="1399200" cy="4926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7"/>
          <p:cNvSpPr/>
          <p:nvPr/>
        </p:nvSpPr>
        <p:spPr>
          <a:xfrm>
            <a:off x="433575" y="2473850"/>
            <a:ext cx="1399200" cy="4926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7"/>
          <p:cNvSpPr/>
          <p:nvPr/>
        </p:nvSpPr>
        <p:spPr>
          <a:xfrm>
            <a:off x="433575" y="5030475"/>
            <a:ext cx="1399200" cy="4926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7"/>
          <p:cNvSpPr/>
          <p:nvPr/>
        </p:nvSpPr>
        <p:spPr>
          <a:xfrm rot="1114600">
            <a:off x="8868081" y="4051362"/>
            <a:ext cx="3567155" cy="1576432"/>
          </a:xfrm>
          <a:prstGeom prst="ellipseRibbon2">
            <a:avLst>
              <a:gd fmla="val 25000" name="adj1"/>
              <a:gd fmla="val 50000" name="adj2"/>
              <a:gd fmla="val 12500" name="adj3"/>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latin typeface="Raleway"/>
                <a:ea typeface="Raleway"/>
                <a:cs typeface="Raleway"/>
                <a:sym typeface="Raleway"/>
              </a:rPr>
              <a:t>This Summer</a:t>
            </a:r>
            <a:endParaRPr b="1" sz="24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1000"/>
                                        <p:tgtEl>
                                          <p:spTgt spid="4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1000"/>
                                        <p:tgtEl>
                                          <p:spTgt spid="5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276"/>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27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698" name="Google Shape;1698;p277"/>
          <p:cNvSpPr txBox="1"/>
          <p:nvPr>
            <p:ph idx="1" type="body"/>
          </p:nvPr>
        </p:nvSpPr>
        <p:spPr>
          <a:xfrm>
            <a:off x="1829940" y="1825625"/>
            <a:ext cx="9535200" cy="4351200"/>
          </a:xfrm>
          <a:prstGeom prst="rect">
            <a:avLst/>
          </a:prstGeom>
        </p:spPr>
        <p:txBody>
          <a:bodyPr anchorCtr="0" anchor="t" bIns="91425" lIns="91425" spcFirstLastPara="1" rIns="91425" wrap="square" tIns="91425">
            <a:noAutofit/>
          </a:bodyPr>
          <a:lstStyle/>
          <a:p>
            <a:pPr indent="-514350" lvl="0" marL="457200" rtl="0" algn="l">
              <a:spcBef>
                <a:spcPts val="1000"/>
              </a:spcBef>
              <a:spcAft>
                <a:spcPts val="0"/>
              </a:spcAft>
              <a:buSzPts val="4500"/>
              <a:buFont typeface="Raleway"/>
              <a:buChar char="•"/>
            </a:pPr>
            <a:r>
              <a:rPr lang="en-US" sz="4500">
                <a:latin typeface="Raleway"/>
                <a:ea typeface="Raleway"/>
                <a:cs typeface="Raleway"/>
                <a:sym typeface="Raleway"/>
              </a:rPr>
              <a:t>Use the template to start your plan</a:t>
            </a:r>
            <a:endParaRPr sz="4500">
              <a:latin typeface="Raleway"/>
              <a:ea typeface="Raleway"/>
              <a:cs typeface="Raleway"/>
              <a:sym typeface="Raleway"/>
            </a:endParaRPr>
          </a:p>
          <a:p>
            <a:pPr indent="-457200" lvl="1" marL="914400" rtl="0" algn="l">
              <a:spcBef>
                <a:spcPts val="0"/>
              </a:spcBef>
              <a:spcAft>
                <a:spcPts val="0"/>
              </a:spcAft>
              <a:buSzPts val="3600"/>
              <a:buFont typeface="Raleway"/>
              <a:buChar char="•"/>
            </a:pPr>
            <a:r>
              <a:rPr lang="en-US" sz="3600" u="sng">
                <a:solidFill>
                  <a:schemeClr val="hlink"/>
                </a:solidFill>
                <a:latin typeface="Raleway"/>
                <a:ea typeface="Raleway"/>
                <a:cs typeface="Raleway"/>
                <a:sym typeface="Raleway"/>
                <a:hlinkClick r:id="rId3"/>
              </a:rPr>
              <a:t>http://bit.ly/328iNOM</a:t>
            </a:r>
            <a:r>
              <a:rPr lang="en-US" sz="3600">
                <a:latin typeface="Raleway"/>
                <a:ea typeface="Raleway"/>
                <a:cs typeface="Raleway"/>
                <a:sym typeface="Raleway"/>
              </a:rPr>
              <a:t> </a:t>
            </a:r>
            <a:endParaRPr sz="3600">
              <a:latin typeface="Raleway"/>
              <a:ea typeface="Raleway"/>
              <a:cs typeface="Raleway"/>
              <a:sym typeface="Raleway"/>
            </a:endParaRPr>
          </a:p>
          <a:p>
            <a:pPr indent="-457200" lvl="1" marL="914400" rtl="0" algn="l">
              <a:spcBef>
                <a:spcPts val="0"/>
              </a:spcBef>
              <a:spcAft>
                <a:spcPts val="0"/>
              </a:spcAft>
              <a:buSzPts val="3600"/>
              <a:buFont typeface="Raleway"/>
              <a:buChar char="•"/>
            </a:pPr>
            <a:r>
              <a:rPr lang="en-US" sz="3600">
                <a:latin typeface="Raleway"/>
                <a:ea typeface="Raleway"/>
                <a:cs typeface="Raleway"/>
                <a:sym typeface="Raleway"/>
              </a:rPr>
              <a:t>(please make a copy)</a:t>
            </a:r>
            <a:endParaRPr sz="36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7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704" name="Google Shape;1704;p27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What time is available for you to do training sessions?</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How often can you meet?</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27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Is there someone in your school/division you need to coordinate with - who?</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
        <p:nvSpPr>
          <p:cNvPr id="1710" name="Google Shape;1710;p27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28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716" name="Google Shape;1716;p28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57200" lvl="0" marL="457200" rtl="0" algn="l">
              <a:spcBef>
                <a:spcPts val="1000"/>
              </a:spcBef>
              <a:spcAft>
                <a:spcPts val="0"/>
              </a:spcAft>
              <a:buSzPts val="3600"/>
              <a:buFont typeface="Raleway"/>
              <a:buChar char="•"/>
            </a:pPr>
            <a:r>
              <a:rPr lang="en-US" sz="3600">
                <a:latin typeface="Raleway"/>
                <a:ea typeface="Raleway"/>
                <a:cs typeface="Raleway"/>
                <a:sym typeface="Raleway"/>
              </a:rPr>
              <a:t>Does your division have a committee working on computer science?</a:t>
            </a:r>
            <a:endParaRPr sz="36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457200" lvl="0" marL="457200" rtl="0" algn="l">
              <a:spcBef>
                <a:spcPts val="1000"/>
              </a:spcBef>
              <a:spcAft>
                <a:spcPts val="0"/>
              </a:spcAft>
              <a:buSzPts val="3600"/>
              <a:buFont typeface="Raleway"/>
              <a:buChar char="•"/>
            </a:pPr>
            <a:r>
              <a:rPr lang="en-US" sz="3600">
                <a:latin typeface="Raleway"/>
                <a:ea typeface="Raleway"/>
                <a:cs typeface="Raleway"/>
                <a:sym typeface="Raleway"/>
              </a:rPr>
              <a:t>Are you on it? Who in leadership participates?</a:t>
            </a:r>
            <a:endParaRPr sz="3600">
              <a:latin typeface="Raleway"/>
              <a:ea typeface="Raleway"/>
              <a:cs typeface="Raleway"/>
              <a:sym typeface="Raleway"/>
            </a:endParaRPr>
          </a:p>
          <a:p>
            <a:pPr indent="0" lvl="0" marL="0" rtl="0" algn="l">
              <a:spcBef>
                <a:spcPts val="1000"/>
              </a:spcBef>
              <a:spcAft>
                <a:spcPts val="0"/>
              </a:spcAft>
              <a:buNone/>
            </a:pPr>
            <a:r>
              <a:t/>
            </a:r>
            <a:endParaRPr sz="2400">
              <a:latin typeface="Raleway"/>
              <a:ea typeface="Raleway"/>
              <a:cs typeface="Raleway"/>
              <a:sym typeface="Raleway"/>
            </a:endParaRPr>
          </a:p>
          <a:p>
            <a:pPr indent="-457200" lvl="0" marL="457200" rtl="0" algn="l">
              <a:spcBef>
                <a:spcPts val="1000"/>
              </a:spcBef>
              <a:spcAft>
                <a:spcPts val="0"/>
              </a:spcAft>
              <a:buSzPts val="3600"/>
              <a:buFont typeface="Raleway"/>
              <a:buChar char="•"/>
            </a:pPr>
            <a:r>
              <a:rPr lang="en-US" sz="3600">
                <a:latin typeface="Raleway"/>
                <a:ea typeface="Raleway"/>
                <a:cs typeface="Raleway"/>
                <a:sym typeface="Raleway"/>
              </a:rPr>
              <a:t>How is your division coordinating teacher PD for computer science?</a:t>
            </a:r>
            <a:endParaRPr sz="36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28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722" name="Google Shape;1722;p28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What division/school documents need to be modified to include computer science?</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482600" lvl="0" marL="457200" rtl="0" algn="l">
              <a:spcBef>
                <a:spcPts val="1000"/>
              </a:spcBef>
              <a:spcAft>
                <a:spcPts val="0"/>
              </a:spcAft>
              <a:buSzPts val="4000"/>
              <a:buFont typeface="Raleway"/>
              <a:buChar char="•"/>
            </a:pPr>
            <a:r>
              <a:rPr b="1" lang="en-US" sz="4000">
                <a:latin typeface="Raleway"/>
                <a:ea typeface="Raleway"/>
                <a:cs typeface="Raleway"/>
                <a:sym typeface="Raleway"/>
              </a:rPr>
              <a:t>Example</a:t>
            </a:r>
            <a:r>
              <a:rPr lang="en-US" sz="4000">
                <a:latin typeface="Raleway"/>
                <a:ea typeface="Raleway"/>
                <a:cs typeface="Raleway"/>
                <a:sym typeface="Raleway"/>
              </a:rPr>
              <a:t>: Pacing Guides</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28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728" name="Google Shape;1728;p28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What resources do you have?</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482600" lvl="0" marL="457200" rtl="0" algn="l">
              <a:spcBef>
                <a:spcPts val="1000"/>
              </a:spcBef>
              <a:spcAft>
                <a:spcPts val="0"/>
              </a:spcAft>
              <a:buSzPts val="4000"/>
              <a:buFont typeface="Raleway"/>
              <a:buChar char="•"/>
            </a:pPr>
            <a:r>
              <a:rPr b="1" lang="en-US" sz="4000">
                <a:latin typeface="Raleway"/>
                <a:ea typeface="Raleway"/>
                <a:cs typeface="Raleway"/>
                <a:sym typeface="Raleway"/>
              </a:rPr>
              <a:t>Example</a:t>
            </a:r>
            <a:r>
              <a:rPr lang="en-US" sz="4000">
                <a:latin typeface="Raleway"/>
                <a:ea typeface="Raleway"/>
                <a:cs typeface="Raleway"/>
                <a:sym typeface="Raleway"/>
              </a:rPr>
              <a:t>: Ozobots, iPads...</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28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Planning Professional Learning</a:t>
            </a:r>
            <a:endParaRPr b="1">
              <a:solidFill>
                <a:srgbClr val="009DD9"/>
              </a:solidFill>
              <a:latin typeface="Raleway"/>
              <a:ea typeface="Raleway"/>
              <a:cs typeface="Raleway"/>
              <a:sym typeface="Raleway"/>
            </a:endParaRPr>
          </a:p>
        </p:txBody>
      </p:sp>
      <p:sp>
        <p:nvSpPr>
          <p:cNvPr id="1734" name="Google Shape;1734;p28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Font typeface="Raleway"/>
              <a:buChar char="•"/>
            </a:pPr>
            <a:r>
              <a:rPr lang="en-US" sz="4000">
                <a:latin typeface="Raleway"/>
                <a:ea typeface="Raleway"/>
                <a:cs typeface="Raleway"/>
                <a:sym typeface="Raleway"/>
              </a:rPr>
              <a:t>Time to work on your plan</a:t>
            </a:r>
            <a:endParaRPr sz="4000">
              <a:latin typeface="Raleway"/>
              <a:ea typeface="Raleway"/>
              <a:cs typeface="Raleway"/>
              <a:sym typeface="Raleway"/>
            </a:endParaRPr>
          </a:p>
          <a:p>
            <a:pPr indent="-482600" lvl="0" marL="457200" rtl="0" algn="l">
              <a:spcBef>
                <a:spcPts val="0"/>
              </a:spcBef>
              <a:spcAft>
                <a:spcPts val="0"/>
              </a:spcAft>
              <a:buSzPts val="4000"/>
              <a:buFont typeface="Raleway"/>
              <a:buChar char="•"/>
            </a:pPr>
            <a:r>
              <a:rPr lang="en-US" sz="4000">
                <a:latin typeface="Raleway"/>
                <a:ea typeface="Raleway"/>
                <a:cs typeface="Raleway"/>
                <a:sym typeface="Raleway"/>
              </a:rPr>
              <a:t>We’ll report out at the end</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pic>
        <p:nvPicPr>
          <p:cNvPr id="1739" name="Google Shape;1739;p284"/>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1740" name="Google Shape;1740;p28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t/>
            </a:r>
            <a:endParaRPr b="1" sz="7500">
              <a:latin typeface="Raleway"/>
              <a:ea typeface="Raleway"/>
              <a:cs typeface="Raleway"/>
              <a:sym typeface="Raleway"/>
            </a:endParaRPr>
          </a:p>
          <a:p>
            <a:pPr indent="0" lvl="0" marL="0" marR="0" rtl="0" algn="ctr">
              <a:lnSpc>
                <a:spcPct val="90000"/>
              </a:lnSpc>
              <a:spcBef>
                <a:spcPts val="0"/>
              </a:spcBef>
              <a:spcAft>
                <a:spcPts val="0"/>
              </a:spcAft>
              <a:buClr>
                <a:schemeClr val="dk1"/>
              </a:buClr>
              <a:buFont typeface="Calibri"/>
              <a:buNone/>
            </a:pPr>
            <a:r>
              <a:rPr b="1" lang="en-US" sz="7500">
                <a:latin typeface="Raleway"/>
                <a:ea typeface="Raleway"/>
                <a:cs typeface="Raleway"/>
                <a:sym typeface="Raleway"/>
              </a:rPr>
              <a:t>Coding Lesson 4</a:t>
            </a:r>
            <a:endParaRPr b="1" i="0" sz="7500" u="none" cap="none" strike="noStrike">
              <a:solidFill>
                <a:schemeClr val="dk1"/>
              </a:solidFill>
              <a:latin typeface="Raleway"/>
              <a:ea typeface="Raleway"/>
              <a:cs typeface="Raleway"/>
              <a:sym typeface="Raleway"/>
            </a:endParaRPr>
          </a:p>
        </p:txBody>
      </p:sp>
      <p:sp>
        <p:nvSpPr>
          <p:cNvPr id="1741" name="Google Shape;1741;p28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chemeClr val="dk1"/>
              </a:buClr>
              <a:buFont typeface="Arial"/>
              <a:buNone/>
            </a:pPr>
            <a:r>
              <a:rPr i="1" lang="en-US" sz="3600"/>
              <a:t>Conditionals - If Statements</a:t>
            </a:r>
            <a:endParaRPr i="1" sz="3600"/>
          </a:p>
          <a:p>
            <a:pPr indent="0" lvl="0" marL="0" marR="0" rtl="0" algn="l">
              <a:lnSpc>
                <a:spcPct val="90000"/>
              </a:lnSpc>
              <a:spcBef>
                <a:spcPts val="1000"/>
              </a:spcBef>
              <a:spcAft>
                <a:spcPts val="0"/>
              </a:spcAft>
              <a:buClr>
                <a:schemeClr val="dk1"/>
              </a:buClr>
              <a:buFont typeface="Arial"/>
              <a:buNone/>
            </a:pPr>
            <a:r>
              <a:t/>
            </a:r>
            <a:endParaRPr i="1" sz="3600"/>
          </a:p>
        </p:txBody>
      </p:sp>
      <p:sp>
        <p:nvSpPr>
          <p:cNvPr id="1742" name="Google Shape;1742;p284"/>
          <p:cNvSpPr txBox="1"/>
          <p:nvPr/>
        </p:nvSpPr>
        <p:spPr>
          <a:xfrm>
            <a:off x="5193088" y="6183084"/>
            <a:ext cx="6919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Elementary Coaches Academy</a:t>
            </a:r>
            <a:endParaRPr sz="1800">
              <a:solidFill>
                <a:schemeClr val="dk1"/>
              </a:solidFill>
              <a:latin typeface="Calibri"/>
              <a:ea typeface="Calibri"/>
              <a:cs typeface="Calibri"/>
              <a:sym typeface="Calibri"/>
            </a:endParaRPr>
          </a:p>
          <a:p>
            <a:pPr indent="0" lvl="0" marL="0" marR="0" rtl="0" algn="r">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285"/>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Lunch!</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8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Create Your Scratch Account</a:t>
            </a:r>
            <a:endParaRPr/>
          </a:p>
        </p:txBody>
      </p:sp>
      <p:sp>
        <p:nvSpPr>
          <p:cNvPr id="508" name="Google Shape;508;p88"/>
          <p:cNvSpPr txBox="1"/>
          <p:nvPr>
            <p:ph idx="1" type="body"/>
          </p:nvPr>
        </p:nvSpPr>
        <p:spPr>
          <a:xfrm>
            <a:off x="1818600" y="1899250"/>
            <a:ext cx="9535200" cy="2260500"/>
          </a:xfrm>
          <a:prstGeom prst="rect">
            <a:avLst/>
          </a:prstGeom>
        </p:spPr>
        <p:txBody>
          <a:bodyPr anchorCtr="0" anchor="ctr" bIns="91425" lIns="91425" spcFirstLastPara="1" rIns="91425" wrap="square" tIns="91425">
            <a:noAutofit/>
          </a:bodyPr>
          <a:lstStyle/>
          <a:p>
            <a:pPr indent="-50800" lvl="0" marL="228600" rtl="0" algn="ctr">
              <a:spcBef>
                <a:spcPts val="1000"/>
              </a:spcBef>
              <a:spcAft>
                <a:spcPts val="0"/>
              </a:spcAft>
              <a:buNone/>
            </a:pPr>
            <a:r>
              <a:rPr lang="en-US" sz="7200" u="sng">
                <a:solidFill>
                  <a:schemeClr val="hlink"/>
                </a:solidFill>
                <a:hlinkClick r:id="rId3"/>
              </a:rPr>
              <a:t>https://scratch.mit.edu/</a:t>
            </a:r>
            <a:r>
              <a:rPr lang="en-US" sz="7200"/>
              <a:t> </a:t>
            </a:r>
            <a:endParaRPr sz="7200"/>
          </a:p>
        </p:txBody>
      </p:sp>
      <p:pic>
        <p:nvPicPr>
          <p:cNvPr id="509" name="Google Shape;509;p88"/>
          <p:cNvPicPr preferRelativeResize="0"/>
          <p:nvPr/>
        </p:nvPicPr>
        <p:blipFill>
          <a:blip r:embed="rId4">
            <a:alphaModFix/>
          </a:blip>
          <a:stretch>
            <a:fillRect/>
          </a:stretch>
        </p:blipFill>
        <p:spPr>
          <a:xfrm>
            <a:off x="8343907" y="3669932"/>
            <a:ext cx="3009950" cy="24226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28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latin typeface="Raleway"/>
                <a:ea typeface="Raleway"/>
                <a:cs typeface="Raleway"/>
                <a:sym typeface="Raleway"/>
              </a:rPr>
              <a:t>Mini Code-A-Thon Gallery walk</a:t>
            </a:r>
            <a:endParaRPr b="1">
              <a:solidFill>
                <a:srgbClr val="009DD9"/>
              </a:solidFill>
              <a:latin typeface="Raleway"/>
              <a:ea typeface="Raleway"/>
              <a:cs typeface="Raleway"/>
              <a:sym typeface="Raleway"/>
            </a:endParaRPr>
          </a:p>
        </p:txBody>
      </p:sp>
      <p:sp>
        <p:nvSpPr>
          <p:cNvPr id="1753" name="Google Shape;1753;p28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lnSpc>
                <a:spcPct val="150000"/>
              </a:lnSpc>
              <a:spcBef>
                <a:spcPts val="1000"/>
              </a:spcBef>
              <a:spcAft>
                <a:spcPts val="0"/>
              </a:spcAft>
              <a:buSzPts val="4000"/>
              <a:buFont typeface="Raleway"/>
              <a:buChar char="•"/>
            </a:pPr>
            <a:r>
              <a:rPr lang="en-US" sz="4000">
                <a:latin typeface="Raleway"/>
                <a:ea typeface="Raleway"/>
                <a:cs typeface="Raleway"/>
                <a:sym typeface="Raleway"/>
              </a:rPr>
              <a:t>Open your code-A-thon </a:t>
            </a:r>
            <a:r>
              <a:rPr lang="en-US" sz="4000">
                <a:latin typeface="Raleway"/>
                <a:ea typeface="Raleway"/>
                <a:cs typeface="Raleway"/>
                <a:sym typeface="Raleway"/>
              </a:rPr>
              <a:t>projects</a:t>
            </a:r>
            <a:endParaRPr sz="4000">
              <a:latin typeface="Raleway"/>
              <a:ea typeface="Raleway"/>
              <a:cs typeface="Raleway"/>
              <a:sym typeface="Raleway"/>
            </a:endParaRPr>
          </a:p>
          <a:p>
            <a:pPr indent="-482600" lvl="0" marL="457200" rtl="0" algn="l">
              <a:lnSpc>
                <a:spcPct val="150000"/>
              </a:lnSpc>
              <a:spcBef>
                <a:spcPts val="0"/>
              </a:spcBef>
              <a:spcAft>
                <a:spcPts val="0"/>
              </a:spcAft>
              <a:buSzPts val="4000"/>
              <a:buFont typeface="Raleway"/>
              <a:buChar char="•"/>
            </a:pPr>
            <a:r>
              <a:rPr lang="en-US" sz="4000">
                <a:latin typeface="Raleway"/>
                <a:ea typeface="Raleway"/>
                <a:cs typeface="Raleway"/>
                <a:sym typeface="Raleway"/>
              </a:rPr>
              <a:t>Walk around and try the programs</a:t>
            </a:r>
            <a:endParaRPr sz="4000">
              <a:latin typeface="Raleway"/>
              <a:ea typeface="Raleway"/>
              <a:cs typeface="Raleway"/>
              <a:sym typeface="Raleway"/>
            </a:endParaRPr>
          </a:p>
          <a:p>
            <a:pPr indent="-482600" lvl="0" marL="457200" rtl="0" algn="l">
              <a:lnSpc>
                <a:spcPct val="150000"/>
              </a:lnSpc>
              <a:spcBef>
                <a:spcPts val="0"/>
              </a:spcBef>
              <a:spcAft>
                <a:spcPts val="0"/>
              </a:spcAft>
              <a:buSzPts val="4000"/>
              <a:buFont typeface="Raleway"/>
              <a:buChar char="•"/>
            </a:pPr>
            <a:r>
              <a:rPr lang="en-US" sz="4000">
                <a:latin typeface="Raleway"/>
                <a:ea typeface="Raleway"/>
                <a:cs typeface="Raleway"/>
                <a:sym typeface="Raleway"/>
              </a:rPr>
              <a:t>Use sticky notes to leave comments, ask questions, give ideas</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a:p>
            <a:pPr indent="0" lvl="0" marL="0" rtl="0" algn="l">
              <a:spcBef>
                <a:spcPts val="1000"/>
              </a:spcBef>
              <a:spcAft>
                <a:spcPts val="0"/>
              </a:spcAft>
              <a:buNone/>
            </a:pPr>
            <a:r>
              <a:t/>
            </a:r>
            <a:endParaRPr sz="4800">
              <a:latin typeface="Raleway"/>
              <a:ea typeface="Raleway"/>
              <a:cs typeface="Raleway"/>
              <a:sym typeface="Raleway"/>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28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rPr>
              <a:t>Group Discussion</a:t>
            </a:r>
            <a:endParaRPr/>
          </a:p>
        </p:txBody>
      </p:sp>
      <p:sp>
        <p:nvSpPr>
          <p:cNvPr id="1759" name="Google Shape;1759;p287"/>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Discussion </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Any questions about school planning?</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Ideas to share?</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28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Review - Tools of Programming</a:t>
            </a:r>
            <a:endParaRPr/>
          </a:p>
        </p:txBody>
      </p:sp>
      <p:sp>
        <p:nvSpPr>
          <p:cNvPr id="1765" name="Google Shape;1765;p28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Doc: </a:t>
            </a:r>
            <a:r>
              <a:rPr lang="en-US" u="sng">
                <a:solidFill>
                  <a:schemeClr val="hlink"/>
                </a:solidFill>
                <a:hlinkClick r:id="rId3"/>
              </a:rPr>
              <a:t>https://drive.google.com/open?id=1DUd6m56MYOetxKod9aiHJ7rCgjHNUujj</a:t>
            </a:r>
            <a:r>
              <a:rPr lang="en-US"/>
              <a:t> </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Starter File </a:t>
            </a:r>
            <a:r>
              <a:rPr lang="en-US" u="sng">
                <a:solidFill>
                  <a:schemeClr val="hlink"/>
                </a:solidFill>
                <a:hlinkClick r:id="rId4"/>
              </a:rPr>
              <a:t>https://scratch.mit.edu/projects/227511320/</a:t>
            </a:r>
            <a:r>
              <a:rPr lang="en-US"/>
              <a:t> </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What Tools of Programming are in the Grapher program?</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289"/>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29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rPr>
              <a:t>Code.org</a:t>
            </a:r>
            <a:endParaRPr/>
          </a:p>
        </p:txBody>
      </p:sp>
      <p:sp>
        <p:nvSpPr>
          <p:cNvPr id="1776" name="Google Shape;1776;p29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Create Teacher Accounts</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Go through the K5 curric</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Discussion - where could some of these lessons be integrated?</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9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rPr>
              <a:t>Resources Rodeo</a:t>
            </a:r>
            <a:endParaRPr/>
          </a:p>
        </p:txBody>
      </p:sp>
      <p:sp>
        <p:nvSpPr>
          <p:cNvPr id="1782" name="Google Shape;1782;p29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Review the shared resources from Tuesday’s HW</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sp>
        <p:nvSpPr>
          <p:cNvPr id="1787" name="Google Shape;1787;p29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9DD9"/>
                </a:solidFill>
              </a:rPr>
              <a:t>Coaches Academy - Next Steps</a:t>
            </a:r>
            <a:endParaRPr/>
          </a:p>
        </p:txBody>
      </p:sp>
      <p:sp>
        <p:nvSpPr>
          <p:cNvPr id="1788" name="Google Shape;1788;p29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a:t>Please take the final survey</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In person sessions in Sept or Oct</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Online Nov - March</a:t>
            </a:r>
            <a:endParaRPr/>
          </a:p>
          <a:p>
            <a:pPr indent="-50800" lvl="0" marL="228600" rtl="0" algn="l">
              <a:spcBef>
                <a:spcPts val="1000"/>
              </a:spcBef>
              <a:spcAft>
                <a:spcPts val="0"/>
              </a:spcAft>
              <a:buNone/>
            </a:pPr>
            <a:r>
              <a:t/>
            </a:r>
            <a:endParaRPr/>
          </a:p>
          <a:p>
            <a:pPr indent="-50800" lvl="0" marL="228600" rtl="0" algn="l">
              <a:spcBef>
                <a:spcPts val="1000"/>
              </a:spcBef>
              <a:spcAft>
                <a:spcPts val="0"/>
              </a:spcAft>
              <a:buNone/>
            </a:pPr>
            <a:r>
              <a:rPr lang="en-US"/>
              <a:t>In persson sessions Mar or Apr</a:t>
            </a:r>
            <a:endParaRPr/>
          </a:p>
          <a:p>
            <a:pPr indent="-50800" lvl="0" marL="228600" rtl="0" algn="l">
              <a:spcBef>
                <a:spcPts val="100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2" name="Shape 1792"/>
        <p:cNvGrpSpPr/>
        <p:nvPr/>
      </p:nvGrpSpPr>
      <p:grpSpPr>
        <a:xfrm>
          <a:off x="0" y="0"/>
          <a:ext cx="0" cy="0"/>
          <a:chOff x="0" y="0"/>
          <a:chExt cx="0" cy="0"/>
        </a:xfrm>
      </p:grpSpPr>
      <p:sp>
        <p:nvSpPr>
          <p:cNvPr id="1793" name="Google Shape;1793;p29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9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795" name="Google Shape;1795;p293"/>
          <p:cNvSpPr/>
          <p:nvPr/>
        </p:nvSpPr>
        <p:spPr>
          <a:xfrm>
            <a:off x="2361300" y="1912950"/>
            <a:ext cx="9162720" cy="3695976"/>
          </a:xfrm>
          <a:prstGeom prst="cloud">
            <a:avLst/>
          </a:prstGeom>
          <a:solidFill>
            <a:srgbClr val="62B5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9" name="Shape 1799"/>
        <p:cNvGrpSpPr/>
        <p:nvPr/>
      </p:nvGrpSpPr>
      <p:grpSpPr>
        <a:xfrm>
          <a:off x="0" y="0"/>
          <a:ext cx="0" cy="0"/>
          <a:chOff x="0" y="0"/>
          <a:chExt cx="0" cy="0"/>
        </a:xfrm>
      </p:grpSpPr>
      <p:sp>
        <p:nvSpPr>
          <p:cNvPr id="1800" name="Google Shape;1800;p29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9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802" name="Google Shape;1802;p294"/>
          <p:cNvSpPr/>
          <p:nvPr/>
        </p:nvSpPr>
        <p:spPr>
          <a:xfrm>
            <a:off x="19700" y="39425"/>
            <a:ext cx="12080400" cy="685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89"/>
          <p:cNvPicPr preferRelativeResize="0"/>
          <p:nvPr/>
        </p:nvPicPr>
        <p:blipFill>
          <a:blip r:embed="rId3">
            <a:alphaModFix/>
          </a:blip>
          <a:stretch>
            <a:fillRect/>
          </a:stretch>
        </p:blipFill>
        <p:spPr>
          <a:xfrm>
            <a:off x="2854700" y="2428975"/>
            <a:ext cx="5276850" cy="4219575"/>
          </a:xfrm>
          <a:prstGeom prst="rect">
            <a:avLst/>
          </a:prstGeom>
          <a:noFill/>
          <a:ln>
            <a:noFill/>
          </a:ln>
        </p:spPr>
      </p:pic>
      <p:sp>
        <p:nvSpPr>
          <p:cNvPr id="515" name="Google Shape;515;p8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Create your teacher account</a:t>
            </a:r>
            <a:endParaRPr>
              <a:latin typeface="Raleway"/>
              <a:ea typeface="Raleway"/>
              <a:cs typeface="Raleway"/>
              <a:sym typeface="Raleway"/>
            </a:endParaRPr>
          </a:p>
        </p:txBody>
      </p:sp>
      <p:grpSp>
        <p:nvGrpSpPr>
          <p:cNvPr id="516" name="Google Shape;516;p89"/>
          <p:cNvGrpSpPr/>
          <p:nvPr/>
        </p:nvGrpSpPr>
        <p:grpSpPr>
          <a:xfrm>
            <a:off x="1559458" y="1825750"/>
            <a:ext cx="1336192" cy="836631"/>
            <a:chOff x="1559458" y="1825750"/>
            <a:chExt cx="1336192" cy="836631"/>
          </a:xfrm>
        </p:grpSpPr>
        <p:sp>
          <p:nvSpPr>
            <p:cNvPr id="517" name="Google Shape;517;p89"/>
            <p:cNvSpPr/>
            <p:nvPr/>
          </p:nvSpPr>
          <p:spPr>
            <a:xfrm rot="-1423627">
              <a:off x="1595141" y="2221235"/>
              <a:ext cx="674734" cy="318892"/>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9"/>
            <p:cNvSpPr txBox="1"/>
            <p:nvPr/>
          </p:nvSpPr>
          <p:spPr>
            <a:xfrm>
              <a:off x="2049050" y="1825750"/>
              <a:ext cx="8466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Raleway"/>
                  <a:ea typeface="Raleway"/>
                  <a:cs typeface="Raleway"/>
                  <a:sym typeface="Raleway"/>
                </a:rPr>
                <a:t>First</a:t>
              </a:r>
              <a:endParaRPr b="1">
                <a:latin typeface="Raleway"/>
                <a:ea typeface="Raleway"/>
                <a:cs typeface="Raleway"/>
                <a:sym typeface="Raleway"/>
              </a:endParaRPr>
            </a:p>
          </p:txBody>
        </p:sp>
      </p:grpSp>
      <p:grpSp>
        <p:nvGrpSpPr>
          <p:cNvPr id="519" name="Google Shape;519;p89"/>
          <p:cNvGrpSpPr/>
          <p:nvPr/>
        </p:nvGrpSpPr>
        <p:grpSpPr>
          <a:xfrm>
            <a:off x="6795358" y="5450100"/>
            <a:ext cx="1336092" cy="836631"/>
            <a:chOff x="6338158" y="5450100"/>
            <a:chExt cx="1336092" cy="836631"/>
          </a:xfrm>
        </p:grpSpPr>
        <p:sp>
          <p:nvSpPr>
            <p:cNvPr id="520" name="Google Shape;520;p89"/>
            <p:cNvSpPr/>
            <p:nvPr/>
          </p:nvSpPr>
          <p:spPr>
            <a:xfrm rot="-1423627">
              <a:off x="6373841" y="5845585"/>
              <a:ext cx="674734" cy="318892"/>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9"/>
            <p:cNvSpPr txBox="1"/>
            <p:nvPr/>
          </p:nvSpPr>
          <p:spPr>
            <a:xfrm>
              <a:off x="6502450" y="5450100"/>
              <a:ext cx="11718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Raleway"/>
                  <a:ea typeface="Raleway"/>
                  <a:cs typeface="Raleway"/>
                  <a:sym typeface="Raleway"/>
                </a:rPr>
                <a:t>Second</a:t>
              </a:r>
              <a:endParaRPr b="1" sz="1800">
                <a:solidFill>
                  <a:srgbClr val="FFFFFF"/>
                </a:solidFill>
                <a:latin typeface="Raleway"/>
                <a:ea typeface="Raleway"/>
                <a:cs typeface="Raleway"/>
                <a:sym typeface="Raleway"/>
              </a:endParaRPr>
            </a:p>
          </p:txBody>
        </p:sp>
      </p:grpSp>
      <p:pic>
        <p:nvPicPr>
          <p:cNvPr id="522" name="Google Shape;522;p89"/>
          <p:cNvPicPr preferRelativeResize="0"/>
          <p:nvPr/>
        </p:nvPicPr>
        <p:blipFill>
          <a:blip r:embed="rId4">
            <a:alphaModFix/>
          </a:blip>
          <a:stretch>
            <a:fillRect/>
          </a:stretch>
        </p:blipFill>
        <p:spPr>
          <a:xfrm>
            <a:off x="8906350" y="1205275"/>
            <a:ext cx="2838450" cy="4067175"/>
          </a:xfrm>
          <a:prstGeom prst="rect">
            <a:avLst/>
          </a:prstGeom>
          <a:noFill/>
          <a:ln>
            <a:noFill/>
          </a:ln>
        </p:spPr>
      </p:pic>
      <p:grpSp>
        <p:nvGrpSpPr>
          <p:cNvPr id="523" name="Google Shape;523;p89"/>
          <p:cNvGrpSpPr/>
          <p:nvPr/>
        </p:nvGrpSpPr>
        <p:grpSpPr>
          <a:xfrm>
            <a:off x="10408708" y="4032150"/>
            <a:ext cx="1336092" cy="836631"/>
            <a:chOff x="6338158" y="5450100"/>
            <a:chExt cx="1336092" cy="836631"/>
          </a:xfrm>
        </p:grpSpPr>
        <p:sp>
          <p:nvSpPr>
            <p:cNvPr id="524" name="Google Shape;524;p89"/>
            <p:cNvSpPr/>
            <p:nvPr/>
          </p:nvSpPr>
          <p:spPr>
            <a:xfrm rot="-1423627">
              <a:off x="6373841" y="5845585"/>
              <a:ext cx="674734" cy="318892"/>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9"/>
            <p:cNvSpPr txBox="1"/>
            <p:nvPr/>
          </p:nvSpPr>
          <p:spPr>
            <a:xfrm>
              <a:off x="6502450" y="5450100"/>
              <a:ext cx="11718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Raleway"/>
                  <a:ea typeface="Raleway"/>
                  <a:cs typeface="Raleway"/>
                  <a:sym typeface="Raleway"/>
                </a:rPr>
                <a:t>Third</a:t>
              </a:r>
              <a:endParaRPr b="1" sz="1800">
                <a:solidFill>
                  <a:srgbClr val="FFFFFF"/>
                </a:solidFill>
                <a:latin typeface="Raleway"/>
                <a:ea typeface="Raleway"/>
                <a:cs typeface="Raleway"/>
                <a:sym typeface="Raleway"/>
              </a:endParaRPr>
            </a:p>
          </p:txBody>
        </p:sp>
      </p:grpSp>
      <p:sp>
        <p:nvSpPr>
          <p:cNvPr id="526" name="Google Shape;526;p89"/>
          <p:cNvSpPr txBox="1"/>
          <p:nvPr/>
        </p:nvSpPr>
        <p:spPr>
          <a:xfrm>
            <a:off x="8906300" y="5386575"/>
            <a:ext cx="28383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Raleway"/>
                <a:ea typeface="Raleway"/>
                <a:cs typeface="Raleway"/>
                <a:sym typeface="Raleway"/>
              </a:rPr>
              <a:t>These can take up to 24 hours to activate.</a:t>
            </a:r>
            <a:endParaRPr b="1" sz="2400">
              <a:latin typeface="Raleway"/>
              <a:ea typeface="Raleway"/>
              <a:cs typeface="Raleway"/>
              <a:sym typeface="Raleway"/>
            </a:endParaRPr>
          </a:p>
        </p:txBody>
      </p:sp>
      <p:pic>
        <p:nvPicPr>
          <p:cNvPr id="527" name="Google Shape;527;p89"/>
          <p:cNvPicPr preferRelativeResize="0"/>
          <p:nvPr/>
        </p:nvPicPr>
        <p:blipFill>
          <a:blip r:embed="rId5">
            <a:alphaModFix/>
          </a:blip>
          <a:stretch>
            <a:fillRect/>
          </a:stretch>
        </p:blipFill>
        <p:spPr>
          <a:xfrm>
            <a:off x="137200" y="1571450"/>
            <a:ext cx="2565150" cy="2289450"/>
          </a:xfrm>
          <a:prstGeom prst="rect">
            <a:avLst/>
          </a:prstGeom>
          <a:noFill/>
          <a:ln>
            <a:noFill/>
          </a:ln>
        </p:spPr>
      </p:pic>
      <p:grpSp>
        <p:nvGrpSpPr>
          <p:cNvPr id="528" name="Google Shape;528;p89"/>
          <p:cNvGrpSpPr/>
          <p:nvPr/>
        </p:nvGrpSpPr>
        <p:grpSpPr>
          <a:xfrm rot="-1731690">
            <a:off x="1216618" y="2770187"/>
            <a:ext cx="1171815" cy="861396"/>
            <a:chOff x="5280625" y="5168100"/>
            <a:chExt cx="1171800" cy="861385"/>
          </a:xfrm>
        </p:grpSpPr>
        <p:sp>
          <p:nvSpPr>
            <p:cNvPr id="529" name="Google Shape;529;p89"/>
            <p:cNvSpPr/>
            <p:nvPr/>
          </p:nvSpPr>
          <p:spPr>
            <a:xfrm rot="-1725166">
              <a:off x="5529070" y="5567951"/>
              <a:ext cx="674801" cy="318868"/>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9"/>
            <p:cNvSpPr txBox="1"/>
            <p:nvPr/>
          </p:nvSpPr>
          <p:spPr>
            <a:xfrm>
              <a:off x="5280625" y="5168100"/>
              <a:ext cx="11718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9900"/>
                  </a:solidFill>
                  <a:latin typeface="Raleway"/>
                  <a:ea typeface="Raleway"/>
                  <a:cs typeface="Raleway"/>
                  <a:sym typeface="Raleway"/>
                </a:rPr>
                <a:t>Then</a:t>
              </a:r>
              <a:endParaRPr b="1" sz="1800">
                <a:solidFill>
                  <a:srgbClr val="FF9900"/>
                </a:solidFill>
                <a:latin typeface="Raleway"/>
                <a:ea typeface="Raleway"/>
                <a:cs typeface="Raleway"/>
                <a:sym typeface="Raleway"/>
              </a:endParaRPr>
            </a:p>
          </p:txBody>
        </p:sp>
      </p:grpSp>
      <p:grpSp>
        <p:nvGrpSpPr>
          <p:cNvPr id="531" name="Google Shape;531;p89"/>
          <p:cNvGrpSpPr/>
          <p:nvPr/>
        </p:nvGrpSpPr>
        <p:grpSpPr>
          <a:xfrm>
            <a:off x="1798391" y="1631318"/>
            <a:ext cx="1359173" cy="1225500"/>
            <a:chOff x="1798391" y="1631318"/>
            <a:chExt cx="1359173" cy="1225500"/>
          </a:xfrm>
        </p:grpSpPr>
        <p:sp>
          <p:nvSpPr>
            <p:cNvPr id="532" name="Google Shape;532;p89"/>
            <p:cNvSpPr/>
            <p:nvPr/>
          </p:nvSpPr>
          <p:spPr>
            <a:xfrm rot="3154179">
              <a:off x="1792675" y="1956423"/>
              <a:ext cx="674732" cy="318855"/>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9"/>
            <p:cNvSpPr txBox="1"/>
            <p:nvPr/>
          </p:nvSpPr>
          <p:spPr>
            <a:xfrm rot="3262624">
              <a:off x="2040076" y="2009835"/>
              <a:ext cx="1171777" cy="46846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9900"/>
                  </a:solidFill>
                  <a:latin typeface="Raleway"/>
                  <a:ea typeface="Raleway"/>
                  <a:cs typeface="Raleway"/>
                  <a:sym typeface="Raleway"/>
                </a:rPr>
                <a:t>First</a:t>
              </a:r>
              <a:endParaRPr b="1" sz="1800">
                <a:solidFill>
                  <a:srgbClr val="FF9900"/>
                </a:solidFill>
                <a:latin typeface="Raleway"/>
                <a:ea typeface="Raleway"/>
                <a:cs typeface="Raleway"/>
                <a:sym typeface="Raleway"/>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Try it out:</a:t>
            </a:r>
            <a:endParaRPr/>
          </a:p>
        </p:txBody>
      </p:sp>
      <p:sp>
        <p:nvSpPr>
          <p:cNvPr id="539" name="Google Shape;539;p90"/>
          <p:cNvSpPr txBox="1"/>
          <p:nvPr>
            <p:ph idx="1" type="body"/>
          </p:nvPr>
        </p:nvSpPr>
        <p:spPr>
          <a:xfrm>
            <a:off x="1818650" y="1825625"/>
            <a:ext cx="9535200" cy="3831000"/>
          </a:xfrm>
          <a:prstGeom prst="rect">
            <a:avLst/>
          </a:prstGeom>
        </p:spPr>
        <p:txBody>
          <a:bodyPr anchorCtr="0" anchor="ctr" bIns="91425" lIns="91425" spcFirstLastPara="1" rIns="91425" wrap="square" tIns="91425">
            <a:noAutofit/>
          </a:bodyPr>
          <a:lstStyle/>
          <a:p>
            <a:pPr indent="-50800" lvl="0" marL="228600" rtl="0" algn="ctr">
              <a:spcBef>
                <a:spcPts val="1000"/>
              </a:spcBef>
              <a:spcAft>
                <a:spcPts val="0"/>
              </a:spcAft>
              <a:buNone/>
            </a:pPr>
            <a:r>
              <a:rPr lang="en-US" sz="7200" u="sng">
                <a:solidFill>
                  <a:schemeClr val="hlink"/>
                </a:solidFill>
                <a:hlinkClick r:id="rId3"/>
              </a:rPr>
              <a:t>https://scratch.mit.edu/projects/162275313/</a:t>
            </a:r>
            <a:r>
              <a:rPr lang="en-US" sz="7200"/>
              <a:t> </a:t>
            </a:r>
            <a:endParaRPr sz="7200"/>
          </a:p>
          <a:p>
            <a:pPr indent="-50800" lvl="0" marL="228600" rtl="0" algn="ctr">
              <a:spcBef>
                <a:spcPts val="1000"/>
              </a:spcBef>
              <a:spcAft>
                <a:spcPts val="0"/>
              </a:spcAft>
              <a:buNone/>
            </a:pPr>
            <a:r>
              <a:t/>
            </a:r>
            <a:endParaRPr sz="7200"/>
          </a:p>
          <a:p>
            <a:pPr indent="-50800" lvl="0" marL="228600" rtl="0" algn="ctr">
              <a:spcBef>
                <a:spcPts val="1000"/>
              </a:spcBef>
              <a:spcAft>
                <a:spcPts val="0"/>
              </a:spcAft>
              <a:buNone/>
            </a:pPr>
            <a:r>
              <a:rPr i="1" lang="en-US" sz="3000"/>
              <a:t>** all links are in the agenda doc</a:t>
            </a:r>
            <a:endParaRPr i="1" sz="3000"/>
          </a:p>
        </p:txBody>
      </p:sp>
      <p:pic>
        <p:nvPicPr>
          <p:cNvPr id="540" name="Google Shape;540;p90"/>
          <p:cNvPicPr preferRelativeResize="0"/>
          <p:nvPr/>
        </p:nvPicPr>
        <p:blipFill>
          <a:blip r:embed="rId4">
            <a:alphaModFix/>
          </a:blip>
          <a:stretch>
            <a:fillRect/>
          </a:stretch>
        </p:blipFill>
        <p:spPr>
          <a:xfrm>
            <a:off x="9569551" y="4622001"/>
            <a:ext cx="2512000" cy="2021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1"/>
          <p:cNvSpPr txBox="1"/>
          <p:nvPr>
            <p:ph idx="1" type="body"/>
          </p:nvPr>
        </p:nvSpPr>
        <p:spPr>
          <a:xfrm>
            <a:off x="1818640" y="1825625"/>
            <a:ext cx="9535200" cy="435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3600">
              <a:solidFill>
                <a:schemeClr val="accent1"/>
              </a:solidFill>
              <a:latin typeface="Raleway"/>
              <a:ea typeface="Raleway"/>
              <a:cs typeface="Raleway"/>
              <a:sym typeface="Raleway"/>
            </a:endParaRPr>
          </a:p>
        </p:txBody>
      </p:sp>
      <p:sp>
        <p:nvSpPr>
          <p:cNvPr id="546" name="Google Shape;546;p9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92"/>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552" name="Google Shape;552;p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t/>
            </a:r>
            <a:endParaRPr b="1" sz="7500">
              <a:latin typeface="Raleway"/>
              <a:ea typeface="Raleway"/>
              <a:cs typeface="Raleway"/>
              <a:sym typeface="Raleway"/>
            </a:endParaRPr>
          </a:p>
          <a:p>
            <a:pPr indent="0" lvl="0" marL="0" marR="0" rtl="0" algn="ctr">
              <a:lnSpc>
                <a:spcPct val="90000"/>
              </a:lnSpc>
              <a:spcBef>
                <a:spcPts val="0"/>
              </a:spcBef>
              <a:spcAft>
                <a:spcPts val="0"/>
              </a:spcAft>
              <a:buClr>
                <a:schemeClr val="dk1"/>
              </a:buClr>
              <a:buFont typeface="Calibri"/>
              <a:buNone/>
            </a:pPr>
            <a:r>
              <a:rPr b="1" lang="en-US" sz="7500">
                <a:latin typeface="Raleway"/>
                <a:ea typeface="Raleway"/>
                <a:cs typeface="Raleway"/>
                <a:sym typeface="Raleway"/>
              </a:rPr>
              <a:t>Coding Lesson 1</a:t>
            </a:r>
            <a:endParaRPr b="1" i="0" sz="7500" u="none" cap="none" strike="noStrike">
              <a:solidFill>
                <a:schemeClr val="dk1"/>
              </a:solidFill>
              <a:latin typeface="Raleway"/>
              <a:ea typeface="Raleway"/>
              <a:cs typeface="Raleway"/>
              <a:sym typeface="Raleway"/>
            </a:endParaRPr>
          </a:p>
        </p:txBody>
      </p:sp>
      <p:sp>
        <p:nvSpPr>
          <p:cNvPr id="553" name="Google Shape;553;p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chemeClr val="dk1"/>
              </a:buClr>
              <a:buFont typeface="Arial"/>
              <a:buNone/>
            </a:pPr>
            <a:r>
              <a:rPr i="1" lang="en-US" sz="3600"/>
              <a:t>Output, Input and Variables</a:t>
            </a:r>
            <a:endParaRPr b="0" i="1" sz="3600" u="none" cap="none" strike="noStrike">
              <a:solidFill>
                <a:schemeClr val="dk1"/>
              </a:solidFill>
              <a:latin typeface="Calibri"/>
              <a:ea typeface="Calibri"/>
              <a:cs typeface="Calibri"/>
              <a:sym typeface="Calibri"/>
            </a:endParaRPr>
          </a:p>
        </p:txBody>
      </p:sp>
      <p:sp>
        <p:nvSpPr>
          <p:cNvPr id="554" name="Google Shape;554;p92"/>
          <p:cNvSpPr txBox="1"/>
          <p:nvPr/>
        </p:nvSpPr>
        <p:spPr>
          <a:xfrm>
            <a:off x="5193088" y="6183084"/>
            <a:ext cx="6919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Elementary Coaches Academy</a:t>
            </a:r>
            <a:endParaRPr sz="1800">
              <a:solidFill>
                <a:schemeClr val="dk1"/>
              </a:solidFill>
              <a:latin typeface="Calibri"/>
              <a:ea typeface="Calibri"/>
              <a:cs typeface="Calibri"/>
              <a:sym typeface="Calibri"/>
            </a:endParaRPr>
          </a:p>
          <a:p>
            <a:pPr indent="0" lvl="0" marL="0" marR="0" rtl="0" algn="r">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Raleway"/>
                <a:ea typeface="Raleway"/>
                <a:cs typeface="Raleway"/>
                <a:sym typeface="Raleway"/>
              </a:rPr>
              <a:t>Log into your Scratch account</a:t>
            </a:r>
            <a:endParaRPr b="1">
              <a:latin typeface="Raleway"/>
              <a:ea typeface="Raleway"/>
              <a:cs typeface="Raleway"/>
              <a:sym typeface="Raleway"/>
            </a:endParaRPr>
          </a:p>
        </p:txBody>
      </p:sp>
      <p:sp>
        <p:nvSpPr>
          <p:cNvPr id="560" name="Google Shape;560;p9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lnSpc>
                <a:spcPct val="115000"/>
              </a:lnSpc>
              <a:spcBef>
                <a:spcPts val="0"/>
              </a:spcBef>
              <a:spcAft>
                <a:spcPts val="0"/>
              </a:spcAft>
              <a:buSzPts val="4800"/>
              <a:buChar char="•"/>
            </a:pPr>
            <a:r>
              <a:rPr lang="en-US" sz="4800" u="sng">
                <a:solidFill>
                  <a:schemeClr val="hlink"/>
                </a:solidFill>
                <a:hlinkClick r:id="rId3"/>
              </a:rPr>
              <a:t>https://scratch.mit.edu</a:t>
            </a:r>
            <a:r>
              <a:rPr lang="en-US" sz="4800"/>
              <a:t> </a:t>
            </a:r>
            <a:endParaRPr sz="4800"/>
          </a:p>
          <a:p>
            <a:pPr indent="0" lvl="0" marL="0" rtl="0" algn="ctr">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9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566" name="Google Shape;566;p9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spcBef>
                <a:spcPts val="1000"/>
              </a:spcBef>
              <a:spcAft>
                <a:spcPts val="0"/>
              </a:spcAft>
              <a:buSzPts val="4800"/>
              <a:buChar char="•"/>
            </a:pPr>
            <a:r>
              <a:rPr lang="en-US" sz="4800"/>
              <a:t>Open the starter File</a:t>
            </a:r>
            <a:endParaRPr sz="4800"/>
          </a:p>
          <a:p>
            <a:pPr indent="-609600" lvl="0" marL="457200" rtl="0" algn="l">
              <a:spcBef>
                <a:spcPts val="0"/>
              </a:spcBef>
              <a:spcAft>
                <a:spcPts val="0"/>
              </a:spcAft>
              <a:buSzPts val="6000"/>
              <a:buChar char="•"/>
            </a:pPr>
            <a:r>
              <a:rPr lang="en-US" sz="6000" u="sng">
                <a:solidFill>
                  <a:schemeClr val="hlink"/>
                </a:solidFill>
                <a:hlinkClick r:id="rId3"/>
              </a:rPr>
              <a:t>http://bit.ly/BYTEC1</a:t>
            </a:r>
            <a:r>
              <a:rPr lang="en-US" sz="6000"/>
              <a:t> </a:t>
            </a:r>
            <a:endParaRPr sz="6000"/>
          </a:p>
          <a:p>
            <a:pPr indent="0" lvl="0" marL="0" rtl="0" algn="l">
              <a:spcBef>
                <a:spcPts val="1000"/>
              </a:spcBef>
              <a:spcAft>
                <a:spcPts val="0"/>
              </a:spcAft>
              <a:buNone/>
            </a:pPr>
            <a:r>
              <a:t/>
            </a:r>
            <a:endParaRPr sz="4800"/>
          </a:p>
          <a:p>
            <a:pPr indent="-533400" lvl="0" marL="457200" rtl="0" algn="l">
              <a:spcBef>
                <a:spcPts val="1000"/>
              </a:spcBef>
              <a:spcAft>
                <a:spcPts val="0"/>
              </a:spcAft>
              <a:buSzPts val="4800"/>
              <a:buChar char="•"/>
            </a:pPr>
            <a:r>
              <a:rPr lang="en-US" sz="4800"/>
              <a:t>Run the program by clicking the flag icon </a:t>
            </a:r>
            <a:endParaRPr sz="4800"/>
          </a:p>
        </p:txBody>
      </p:sp>
      <p:pic>
        <p:nvPicPr>
          <p:cNvPr id="567" name="Google Shape;567;p94"/>
          <p:cNvPicPr preferRelativeResize="0"/>
          <p:nvPr/>
        </p:nvPicPr>
        <p:blipFill>
          <a:blip r:embed="rId4">
            <a:alphaModFix/>
          </a:blip>
          <a:stretch>
            <a:fillRect/>
          </a:stretch>
        </p:blipFill>
        <p:spPr>
          <a:xfrm>
            <a:off x="5941025" y="5521875"/>
            <a:ext cx="1290450" cy="107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573" name="Google Shape;573;p95"/>
          <p:cNvSpPr txBox="1"/>
          <p:nvPr>
            <p:ph idx="1" type="body"/>
          </p:nvPr>
        </p:nvSpPr>
        <p:spPr>
          <a:xfrm>
            <a:off x="1818651" y="1825625"/>
            <a:ext cx="6076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Click the </a:t>
            </a:r>
            <a:r>
              <a:rPr i="1" lang="en-US" sz="4800"/>
              <a:t>Looks </a:t>
            </a:r>
            <a:r>
              <a:rPr lang="en-US" sz="4800"/>
              <a:t>menu </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Add a command to make the cat say </a:t>
            </a:r>
            <a:r>
              <a:rPr b="1" lang="en-US" sz="4800"/>
              <a:t>Goodbye</a:t>
            </a:r>
            <a:endParaRPr b="1" sz="4800"/>
          </a:p>
        </p:txBody>
      </p:sp>
      <p:pic>
        <p:nvPicPr>
          <p:cNvPr id="574" name="Google Shape;574;p95"/>
          <p:cNvPicPr preferRelativeResize="0"/>
          <p:nvPr/>
        </p:nvPicPr>
        <p:blipFill>
          <a:blip r:embed="rId3">
            <a:alphaModFix/>
          </a:blip>
          <a:stretch>
            <a:fillRect/>
          </a:stretch>
        </p:blipFill>
        <p:spPr>
          <a:xfrm>
            <a:off x="7894875" y="1690833"/>
            <a:ext cx="4115825" cy="271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9"/>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latin typeface="Raleway"/>
                <a:ea typeface="Raleway"/>
                <a:cs typeface="Raleway"/>
                <a:sym typeface="Raleway"/>
              </a:rPr>
              <a:t>Introductions</a:t>
            </a:r>
            <a:endParaRPr>
              <a:latin typeface="Raleway"/>
              <a:ea typeface="Raleway"/>
              <a:cs typeface="Raleway"/>
              <a:sym typeface="Raleway"/>
            </a:endParaRPr>
          </a:p>
        </p:txBody>
      </p:sp>
      <p:sp>
        <p:nvSpPr>
          <p:cNvPr id="381" name="Google Shape;381;p69"/>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580" name="Google Shape;580;p96"/>
          <p:cNvSpPr txBox="1"/>
          <p:nvPr>
            <p:ph idx="1" type="body"/>
          </p:nvPr>
        </p:nvSpPr>
        <p:spPr>
          <a:xfrm>
            <a:off x="1818651" y="1825625"/>
            <a:ext cx="6076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Click the </a:t>
            </a:r>
            <a:r>
              <a:rPr i="1" lang="en-US" sz="4800"/>
              <a:t>Looks </a:t>
            </a:r>
            <a:r>
              <a:rPr lang="en-US" sz="4800"/>
              <a:t>menu </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Add a command to make the cat say </a:t>
            </a:r>
            <a:r>
              <a:rPr b="1" lang="en-US" sz="4800"/>
              <a:t>Goodbye</a:t>
            </a:r>
            <a:endParaRPr b="1" sz="4800"/>
          </a:p>
        </p:txBody>
      </p:sp>
      <p:pic>
        <p:nvPicPr>
          <p:cNvPr id="581" name="Google Shape;581;p96"/>
          <p:cNvPicPr preferRelativeResize="0"/>
          <p:nvPr/>
        </p:nvPicPr>
        <p:blipFill>
          <a:blip r:embed="rId3">
            <a:alphaModFix/>
          </a:blip>
          <a:stretch>
            <a:fillRect/>
          </a:stretch>
        </p:blipFill>
        <p:spPr>
          <a:xfrm>
            <a:off x="7894875" y="1690833"/>
            <a:ext cx="4115825" cy="2718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587" name="Google Shape;587;p97"/>
          <p:cNvSpPr txBox="1"/>
          <p:nvPr>
            <p:ph idx="1" type="body"/>
          </p:nvPr>
        </p:nvSpPr>
        <p:spPr>
          <a:xfrm>
            <a:off x="1818651" y="1825625"/>
            <a:ext cx="6076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Change the program to say:</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b="1" lang="en-US" sz="4800"/>
              <a:t>Hello [your name]!</a:t>
            </a:r>
            <a:endParaRPr b="1" sz="4800"/>
          </a:p>
        </p:txBody>
      </p:sp>
      <p:pic>
        <p:nvPicPr>
          <p:cNvPr id="588" name="Google Shape;588;p97"/>
          <p:cNvPicPr preferRelativeResize="0"/>
          <p:nvPr/>
        </p:nvPicPr>
        <p:blipFill>
          <a:blip r:embed="rId3">
            <a:alphaModFix/>
          </a:blip>
          <a:stretch>
            <a:fillRect/>
          </a:stretch>
        </p:blipFill>
        <p:spPr>
          <a:xfrm>
            <a:off x="7894875" y="1690833"/>
            <a:ext cx="4115825" cy="2718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9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Output</a:t>
            </a:r>
            <a:endParaRPr/>
          </a:p>
        </p:txBody>
      </p:sp>
      <p:sp>
        <p:nvSpPr>
          <p:cNvPr id="594" name="Google Shape;594;p9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highlight>
                  <a:srgbClr val="FFF2CC"/>
                </a:highlight>
              </a:rPr>
              <a:t>A way to get information out of a computer. </a:t>
            </a:r>
            <a:endParaRPr sz="4800">
              <a:highlight>
                <a:srgbClr val="FFF2CC"/>
              </a:highlight>
            </a:endParaRPr>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i="1" lang="en-US" sz="4800"/>
              <a:t>What examples of output did we see in this program?</a:t>
            </a:r>
            <a:endParaRPr i="1"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9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600" name="Google Shape;600;p99"/>
          <p:cNvSpPr txBox="1"/>
          <p:nvPr>
            <p:ph idx="1" type="body"/>
          </p:nvPr>
        </p:nvSpPr>
        <p:spPr>
          <a:xfrm>
            <a:off x="1818646" y="1825625"/>
            <a:ext cx="5419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Click the </a:t>
            </a:r>
            <a:r>
              <a:rPr i="1" lang="en-US" sz="4800"/>
              <a:t>sensing</a:t>
            </a:r>
            <a:r>
              <a:rPr lang="en-US" sz="4800"/>
              <a:t> menu</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Add a question to your program</a:t>
            </a:r>
            <a:endParaRPr sz="4800"/>
          </a:p>
        </p:txBody>
      </p:sp>
      <p:pic>
        <p:nvPicPr>
          <p:cNvPr id="601" name="Google Shape;601;p99"/>
          <p:cNvPicPr preferRelativeResize="0"/>
          <p:nvPr/>
        </p:nvPicPr>
        <p:blipFill>
          <a:blip r:embed="rId3">
            <a:alphaModFix/>
          </a:blip>
          <a:stretch>
            <a:fillRect/>
          </a:stretch>
        </p:blipFill>
        <p:spPr>
          <a:xfrm>
            <a:off x="7237975" y="482133"/>
            <a:ext cx="4115825" cy="2718275"/>
          </a:xfrm>
          <a:prstGeom prst="rect">
            <a:avLst/>
          </a:prstGeom>
          <a:noFill/>
          <a:ln>
            <a:noFill/>
          </a:ln>
        </p:spPr>
      </p:pic>
      <p:pic>
        <p:nvPicPr>
          <p:cNvPr id="602" name="Google Shape;602;p99"/>
          <p:cNvPicPr preferRelativeResize="0"/>
          <p:nvPr/>
        </p:nvPicPr>
        <p:blipFill>
          <a:blip r:embed="rId4">
            <a:alphaModFix/>
          </a:blip>
          <a:stretch>
            <a:fillRect/>
          </a:stretch>
        </p:blipFill>
        <p:spPr>
          <a:xfrm>
            <a:off x="7237979" y="4403817"/>
            <a:ext cx="4548200" cy="793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Input</a:t>
            </a:r>
            <a:endParaRPr/>
          </a:p>
        </p:txBody>
      </p:sp>
      <p:sp>
        <p:nvSpPr>
          <p:cNvPr id="608" name="Google Shape;608;p10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highlight>
                  <a:srgbClr val="FFF2CC"/>
                </a:highlight>
              </a:rPr>
              <a:t>A way to give information to a com</a:t>
            </a:r>
            <a:r>
              <a:rPr lang="en-US" sz="4800">
                <a:highlight>
                  <a:srgbClr val="FFF2CC"/>
                </a:highlight>
              </a:rPr>
              <a:t>puter.  </a:t>
            </a:r>
            <a:endParaRPr sz="4800">
              <a:highlight>
                <a:srgbClr val="FFF2CC"/>
              </a:highlight>
            </a:endParaRPr>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i="1" lang="en-US" sz="4800"/>
              <a:t>What examples of input did we see in this program?</a:t>
            </a:r>
            <a:endParaRPr i="1" sz="4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614" name="Google Shape;614;p10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Change your program so it:</a:t>
            </a:r>
            <a:endParaRPr sz="4800"/>
          </a:p>
          <a:p>
            <a:pPr indent="-50800" lvl="0" marL="228600" rtl="0" algn="l">
              <a:spcBef>
                <a:spcPts val="1000"/>
              </a:spcBef>
              <a:spcAft>
                <a:spcPts val="0"/>
              </a:spcAft>
              <a:buNone/>
            </a:pPr>
            <a:r>
              <a:t/>
            </a:r>
            <a:endParaRPr sz="4800"/>
          </a:p>
          <a:p>
            <a:pPr indent="-533400" lvl="0" marL="457200" rtl="0" algn="l">
              <a:spcBef>
                <a:spcPts val="1000"/>
              </a:spcBef>
              <a:spcAft>
                <a:spcPts val="0"/>
              </a:spcAft>
              <a:buSzPts val="4800"/>
              <a:buAutoNum type="arabicPeriod"/>
            </a:pPr>
            <a:r>
              <a:rPr lang="en-US" sz="4800"/>
              <a:t>Asks the user for their name</a:t>
            </a:r>
            <a:endParaRPr sz="4800"/>
          </a:p>
          <a:p>
            <a:pPr indent="-533400" lvl="0" marL="457200" rtl="0" algn="l">
              <a:spcBef>
                <a:spcPts val="0"/>
              </a:spcBef>
              <a:spcAft>
                <a:spcPts val="0"/>
              </a:spcAft>
              <a:buSzPts val="4800"/>
              <a:buAutoNum type="arabicPeriod"/>
            </a:pPr>
            <a:r>
              <a:rPr lang="en-US" sz="4800"/>
              <a:t>Prints “Hi there [name]”</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0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What if you want to:</a:t>
            </a:r>
            <a:endParaRPr sz="4800"/>
          </a:p>
          <a:p>
            <a:pPr indent="-50800" lvl="0" marL="228600" rtl="0" algn="l">
              <a:spcBef>
                <a:spcPts val="1000"/>
              </a:spcBef>
              <a:spcAft>
                <a:spcPts val="0"/>
              </a:spcAft>
              <a:buNone/>
            </a:pPr>
            <a:r>
              <a:rPr lang="en-US" sz="4800"/>
              <a:t>Ask for the user’s first name, then ask for their last name and say:</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b="1" lang="en-US" sz="4800"/>
              <a:t>Hi Ada Lovelace!</a:t>
            </a:r>
            <a:endParaRPr b="1" sz="4800"/>
          </a:p>
        </p:txBody>
      </p:sp>
      <p:sp>
        <p:nvSpPr>
          <p:cNvPr id="620" name="Google Shape;620;p10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10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Variable</a:t>
            </a:r>
            <a:endParaRPr/>
          </a:p>
        </p:txBody>
      </p:sp>
      <p:sp>
        <p:nvSpPr>
          <p:cNvPr id="626" name="Google Shape;626;p10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highlight>
                  <a:srgbClr val="FFF2CC"/>
                </a:highlight>
              </a:rPr>
              <a:t>A placeholder for a piece of information that can change.  </a:t>
            </a:r>
            <a:endParaRPr sz="4800">
              <a:highlight>
                <a:srgbClr val="FFF2CC"/>
              </a:highlight>
            </a:endParaRPr>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t/>
            </a:r>
            <a:endParaRPr i="1" sz="4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10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Rules for Variable Names</a:t>
            </a:r>
            <a:endParaRPr/>
          </a:p>
        </p:txBody>
      </p:sp>
      <p:sp>
        <p:nvSpPr>
          <p:cNvPr id="632" name="Google Shape;632;p10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14350" lvl="0" marL="457200" rtl="0" algn="l">
              <a:spcBef>
                <a:spcPts val="1000"/>
              </a:spcBef>
              <a:spcAft>
                <a:spcPts val="0"/>
              </a:spcAft>
              <a:buSzPts val="4500"/>
              <a:buChar char="•"/>
            </a:pPr>
            <a:r>
              <a:rPr lang="en-US" sz="4500"/>
              <a:t>can use letters &amp; numbers but no spaces</a:t>
            </a:r>
            <a:endParaRPr sz="4500"/>
          </a:p>
          <a:p>
            <a:pPr indent="-514350" lvl="0" marL="457200" rtl="0" algn="l">
              <a:spcBef>
                <a:spcPts val="0"/>
              </a:spcBef>
              <a:spcAft>
                <a:spcPts val="0"/>
              </a:spcAft>
              <a:buSzPts val="4500"/>
              <a:buChar char="•"/>
            </a:pPr>
            <a:r>
              <a:rPr lang="en-US" sz="4500"/>
              <a:t>must start with a letter</a:t>
            </a:r>
            <a:endParaRPr sz="4500"/>
          </a:p>
          <a:p>
            <a:pPr indent="-514350" lvl="0" marL="457200" rtl="0" algn="l">
              <a:spcBef>
                <a:spcPts val="0"/>
              </a:spcBef>
              <a:spcAft>
                <a:spcPts val="0"/>
              </a:spcAft>
              <a:buSzPts val="4500"/>
              <a:buChar char="•"/>
            </a:pPr>
            <a:r>
              <a:rPr lang="en-US" sz="4500"/>
              <a:t>describe what it holds</a:t>
            </a:r>
            <a:endParaRPr sz="4500"/>
          </a:p>
          <a:p>
            <a:pPr indent="-50800" lvl="0" marL="228600" rtl="0" algn="l">
              <a:spcBef>
                <a:spcPts val="1000"/>
              </a:spcBef>
              <a:spcAft>
                <a:spcPts val="0"/>
              </a:spcAft>
              <a:buClr>
                <a:schemeClr val="dk1"/>
              </a:buClr>
              <a:buSzPts val="1100"/>
              <a:buFont typeface="Arial"/>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10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Practice Exercises</a:t>
            </a:r>
            <a:endParaRPr/>
          </a:p>
        </p:txBody>
      </p:sp>
      <p:sp>
        <p:nvSpPr>
          <p:cNvPr id="638" name="Google Shape;638;p10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u="sng">
                <a:solidFill>
                  <a:schemeClr val="hlink"/>
                </a:solidFill>
                <a:hlinkClick r:id="rId3"/>
              </a:rPr>
              <a:t>http://bit.ly/2GL3Qqj</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rPr lang="en-US" sz="4800"/>
              <a:t>Mild - perfect for beginners</a:t>
            </a:r>
            <a:endParaRPr sz="4800"/>
          </a:p>
          <a:p>
            <a:pPr indent="-50800" lvl="0" marL="228600" rtl="0" algn="l">
              <a:spcBef>
                <a:spcPts val="1000"/>
              </a:spcBef>
              <a:spcAft>
                <a:spcPts val="0"/>
              </a:spcAft>
              <a:buClr>
                <a:schemeClr val="dk1"/>
              </a:buClr>
              <a:buSzPts val="1100"/>
              <a:buFont typeface="Arial"/>
              <a:buNone/>
            </a:pPr>
            <a:r>
              <a:rPr lang="en-US" sz="4800"/>
              <a:t>Medium - expanding your skills </a:t>
            </a:r>
            <a:endParaRPr sz="4800"/>
          </a:p>
          <a:p>
            <a:pPr indent="0" lvl="0" marL="0" rtl="0" algn="l">
              <a:spcBef>
                <a:spcPts val="1000"/>
              </a:spcBef>
              <a:spcAft>
                <a:spcPts val="0"/>
              </a:spcAft>
              <a:buNone/>
            </a:pPr>
            <a:r>
              <a:rPr lang="en-US" sz="4800"/>
              <a:t>  Spicy - looking for a challenge? </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MONDAY’s Agenda</a:t>
            </a:r>
            <a:endParaRPr/>
          </a:p>
        </p:txBody>
      </p:sp>
      <p:sp>
        <p:nvSpPr>
          <p:cNvPr id="387" name="Google Shape;387;p70"/>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Introductions</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Goals of Coaches Academy</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What is Computer Science?</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Programming in Scratch</a:t>
            </a:r>
            <a:endParaRPr sz="3200"/>
          </a:p>
          <a:p>
            <a:pPr indent="-228600" lvl="0" marL="228600" marR="0" rtl="0" algn="l">
              <a:lnSpc>
                <a:spcPct val="90000"/>
              </a:lnSpc>
              <a:spcBef>
                <a:spcPts val="0"/>
              </a:spcBef>
              <a:spcAft>
                <a:spcPts val="0"/>
              </a:spcAft>
              <a:buClr>
                <a:schemeClr val="dk1"/>
              </a:buClr>
              <a:buSzPts val="3200"/>
              <a:buFont typeface="Arial"/>
              <a:buChar char="•"/>
            </a:pPr>
            <a:r>
              <a:rPr b="1" lang="en-US" sz="3200"/>
              <a:t>Lunch</a:t>
            </a:r>
            <a:endParaRPr b="1" sz="3200"/>
          </a:p>
          <a:p>
            <a:pPr indent="-228600" lvl="0" marL="228600" marR="0" rtl="0" algn="l">
              <a:lnSpc>
                <a:spcPct val="90000"/>
              </a:lnSpc>
              <a:spcBef>
                <a:spcPts val="0"/>
              </a:spcBef>
              <a:spcAft>
                <a:spcPts val="0"/>
              </a:spcAft>
              <a:buClr>
                <a:schemeClr val="dk1"/>
              </a:buClr>
              <a:buSzPts val="3200"/>
              <a:buFont typeface="Arial"/>
              <a:buChar char="•"/>
            </a:pPr>
            <a:r>
              <a:rPr lang="en-US" sz="3200"/>
              <a:t>SOL Gallery Walk</a:t>
            </a:r>
            <a:endParaRPr sz="3200"/>
          </a:p>
          <a:p>
            <a:pPr indent="-228600" lvl="0" marL="228600" marR="0" rtl="0" algn="l">
              <a:lnSpc>
                <a:spcPct val="90000"/>
              </a:lnSpc>
              <a:spcBef>
                <a:spcPts val="0"/>
              </a:spcBef>
              <a:spcAft>
                <a:spcPts val="0"/>
              </a:spcAft>
              <a:buClr>
                <a:schemeClr val="dk1"/>
              </a:buClr>
              <a:buSzPts val="3200"/>
              <a:buFont typeface="Arial"/>
              <a:buChar char="•"/>
            </a:pPr>
            <a:r>
              <a:rPr b="1" lang="en-US" sz="3200"/>
              <a:t>Lesson</a:t>
            </a:r>
            <a:r>
              <a:rPr lang="en-US" sz="3200"/>
              <a:t>: Computers, Computers Everywhere</a:t>
            </a:r>
            <a:endParaRPr sz="3200"/>
          </a:p>
          <a:p>
            <a:pPr indent="0" lvl="0" marL="0" marR="0" rtl="0" algn="l">
              <a:lnSpc>
                <a:spcPct val="90000"/>
              </a:lnSpc>
              <a:spcBef>
                <a:spcPts val="0"/>
              </a:spcBef>
              <a:spcAft>
                <a:spcPts val="0"/>
              </a:spcAft>
              <a:buNone/>
            </a:pPr>
            <a:r>
              <a:t/>
            </a:r>
            <a:endParaRPr sz="3200"/>
          </a:p>
          <a:p>
            <a:pPr indent="0" lvl="0" marL="0" marR="0" rtl="0" algn="l">
              <a:lnSpc>
                <a:spcPct val="90000"/>
              </a:lnSpc>
              <a:spcBef>
                <a:spcPts val="0"/>
              </a:spcBef>
              <a:spcAft>
                <a:spcPts val="0"/>
              </a:spcAft>
              <a:buNone/>
            </a:pPr>
            <a:r>
              <a:rPr lang="en-US" sz="3200"/>
              <a:t>HW: Journal Entry</a:t>
            </a:r>
            <a:endParaRPr sz="3200"/>
          </a:p>
          <a:p>
            <a:pPr indent="0" lvl="0" marL="0" marR="0" rtl="0" algn="l">
              <a:lnSpc>
                <a:spcPct val="9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88" name="Google Shape;388;p70"/>
          <p:cNvSpPr txBox="1"/>
          <p:nvPr>
            <p:ph idx="1" type="body"/>
          </p:nvPr>
        </p:nvSpPr>
        <p:spPr>
          <a:xfrm>
            <a:off x="6758775" y="1506650"/>
            <a:ext cx="54552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HW: </a:t>
            </a:r>
            <a:endParaRPr sz="3200"/>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a:t>Defining Code</a:t>
            </a:r>
            <a:endParaRPr/>
          </a:p>
        </p:txBody>
      </p:sp>
      <p:sp>
        <p:nvSpPr>
          <p:cNvPr id="644" name="Google Shape;644;p106"/>
          <p:cNvSpPr txBox="1"/>
          <p:nvPr>
            <p:ph idx="1" type="body"/>
          </p:nvPr>
        </p:nvSpPr>
        <p:spPr>
          <a:xfrm>
            <a:off x="1818640" y="1825625"/>
            <a:ext cx="9535200" cy="4351200"/>
          </a:xfrm>
          <a:prstGeom prst="rect">
            <a:avLst/>
          </a:prstGeom>
          <a:noFill/>
          <a:ln>
            <a:noFill/>
          </a:ln>
        </p:spPr>
        <p:txBody>
          <a:bodyPr anchorCtr="0" anchor="t" bIns="45700" lIns="91425" spcFirstLastPara="1" rIns="91425" wrap="square" tIns="45700">
            <a:noAutofit/>
          </a:bodyPr>
          <a:lstStyle/>
          <a:p>
            <a:pPr indent="0" lvl="0" marL="228600" rtl="0" algn="l">
              <a:spcBef>
                <a:spcPts val="1000"/>
              </a:spcBef>
              <a:spcAft>
                <a:spcPts val="0"/>
              </a:spcAft>
              <a:buClr>
                <a:schemeClr val="dk1"/>
              </a:buClr>
              <a:buSzPts val="1100"/>
              <a:buFont typeface="Arial"/>
              <a:buNone/>
            </a:pPr>
            <a:r>
              <a:rPr b="1" lang="en-US" sz="3200">
                <a:latin typeface="Raleway"/>
                <a:ea typeface="Raleway"/>
                <a:cs typeface="Raleway"/>
                <a:sym typeface="Raleway"/>
              </a:rPr>
              <a:t>Encoding </a:t>
            </a:r>
            <a:r>
              <a:rPr lang="en-US" sz="3200">
                <a:latin typeface="Raleway"/>
                <a:ea typeface="Raleway"/>
                <a:cs typeface="Raleway"/>
                <a:sym typeface="Raleway"/>
              </a:rPr>
              <a:t>- changing information from one form into another </a:t>
            </a:r>
            <a:endParaRPr sz="3200">
              <a:latin typeface="Raleway"/>
              <a:ea typeface="Raleway"/>
              <a:cs typeface="Raleway"/>
              <a:sym typeface="Raleway"/>
            </a:endParaRPr>
          </a:p>
          <a:p>
            <a:pPr indent="0" lvl="0" marL="228600" rtl="0" algn="l">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Programming languages use commands to give the computer instructions. They </a:t>
            </a:r>
            <a:r>
              <a:rPr i="1" lang="en-US" sz="3200">
                <a:latin typeface="Raleway"/>
                <a:ea typeface="Raleway"/>
                <a:cs typeface="Raleway"/>
                <a:sym typeface="Raleway"/>
              </a:rPr>
              <a:t>encode </a:t>
            </a:r>
            <a:r>
              <a:rPr lang="en-US" sz="3200">
                <a:latin typeface="Raleway"/>
                <a:ea typeface="Raleway"/>
                <a:cs typeface="Raleway"/>
                <a:sym typeface="Raleway"/>
              </a:rPr>
              <a:t>what we want the computer to do into instructions it can understand.</a:t>
            </a:r>
            <a:endParaRPr sz="3200">
              <a:latin typeface="Raleway"/>
              <a:ea typeface="Raleway"/>
              <a:cs typeface="Raleway"/>
              <a:sym typeface="Raleway"/>
            </a:endParaRPr>
          </a:p>
          <a:p>
            <a:pPr indent="0" lvl="0" marL="228600" marR="0" rtl="0" algn="l">
              <a:lnSpc>
                <a:spcPct val="90000"/>
              </a:lnSpc>
              <a:spcBef>
                <a:spcPts val="1000"/>
              </a:spcBef>
              <a:spcAft>
                <a:spcPts val="0"/>
              </a:spcAft>
              <a:buNone/>
            </a:pPr>
            <a:r>
              <a:t/>
            </a:r>
            <a:endParaRPr sz="40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lang="en-US"/>
              <a:t>Defining Code</a:t>
            </a:r>
            <a:endParaRPr/>
          </a:p>
        </p:txBody>
      </p:sp>
      <p:sp>
        <p:nvSpPr>
          <p:cNvPr id="650" name="Google Shape;650;p107"/>
          <p:cNvSpPr txBox="1"/>
          <p:nvPr>
            <p:ph idx="1" type="body"/>
          </p:nvPr>
        </p:nvSpPr>
        <p:spPr>
          <a:xfrm>
            <a:off x="1818651" y="1825625"/>
            <a:ext cx="10163100" cy="43512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1000"/>
              </a:spcBef>
              <a:spcAft>
                <a:spcPts val="0"/>
              </a:spcAft>
              <a:buNone/>
            </a:pPr>
            <a:r>
              <a:rPr lang="en-US" sz="4000">
                <a:latin typeface="Raleway"/>
                <a:ea typeface="Raleway"/>
                <a:cs typeface="Raleway"/>
                <a:sym typeface="Raleway"/>
              </a:rPr>
              <a:t>Commands must be exact - they have to do the exact same thing every time.</a:t>
            </a:r>
            <a:endParaRPr sz="4000">
              <a:latin typeface="Raleway"/>
              <a:ea typeface="Raleway"/>
              <a:cs typeface="Raleway"/>
              <a:sym typeface="Raleway"/>
            </a:endParaRPr>
          </a:p>
          <a:p>
            <a:pPr indent="0" lvl="0" marL="228600" marR="0" rtl="0" algn="l">
              <a:lnSpc>
                <a:spcPct val="90000"/>
              </a:lnSpc>
              <a:spcBef>
                <a:spcPts val="1000"/>
              </a:spcBef>
              <a:spcAft>
                <a:spcPts val="0"/>
              </a:spcAft>
              <a:buNone/>
            </a:pPr>
            <a:r>
              <a:t/>
            </a:r>
            <a:endParaRPr sz="4000">
              <a:latin typeface="Raleway"/>
              <a:ea typeface="Raleway"/>
              <a:cs typeface="Raleway"/>
              <a:sym typeface="Raleway"/>
            </a:endParaRPr>
          </a:p>
          <a:p>
            <a:pPr indent="0" lvl="0" marL="228600" marR="0" rtl="0" algn="l">
              <a:lnSpc>
                <a:spcPct val="90000"/>
              </a:lnSpc>
              <a:spcBef>
                <a:spcPts val="1000"/>
              </a:spcBef>
              <a:spcAft>
                <a:spcPts val="0"/>
              </a:spcAft>
              <a:buNone/>
            </a:pPr>
            <a:r>
              <a:rPr lang="en-US" sz="4000">
                <a:latin typeface="Raleway"/>
                <a:ea typeface="Raleway"/>
                <a:cs typeface="Raleway"/>
                <a:sym typeface="Raleway"/>
              </a:rPr>
              <a:t>This predictability is what allows us to design algorithms.</a:t>
            </a:r>
            <a:endParaRPr sz="4000">
              <a:latin typeface="Raleway"/>
              <a:ea typeface="Raleway"/>
              <a:cs typeface="Raleway"/>
              <a:sym typeface="Raleway"/>
            </a:endParaRPr>
          </a:p>
          <a:p>
            <a:pPr indent="0" lvl="0" marL="228600" marR="0" rtl="0" algn="l">
              <a:lnSpc>
                <a:spcPct val="90000"/>
              </a:lnSpc>
              <a:spcBef>
                <a:spcPts val="1000"/>
              </a:spcBef>
              <a:spcAft>
                <a:spcPts val="0"/>
              </a:spcAft>
              <a:buNone/>
            </a:pPr>
            <a:r>
              <a:t/>
            </a:r>
            <a:endParaRPr sz="4000">
              <a:highlight>
                <a:srgbClr val="FFFF00"/>
              </a:highlight>
              <a:latin typeface="Raleway"/>
              <a:ea typeface="Raleway"/>
              <a:cs typeface="Raleway"/>
              <a:sym typeface="Raleway"/>
            </a:endParaRPr>
          </a:p>
          <a:p>
            <a:pPr indent="0" lvl="0" marL="0" marR="0" rtl="0" algn="r">
              <a:lnSpc>
                <a:spcPct val="90000"/>
              </a:lnSpc>
              <a:spcBef>
                <a:spcPts val="1000"/>
              </a:spcBef>
              <a:spcAft>
                <a:spcPts val="0"/>
              </a:spcAft>
              <a:buClr>
                <a:schemeClr val="dk1"/>
              </a:buClr>
              <a:buFont typeface="Arial"/>
              <a:buNone/>
            </a:pPr>
            <a:r>
              <a:t/>
            </a:r>
            <a:endParaRPr b="0" i="1"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Tracing Code</a:t>
            </a:r>
            <a:endParaRPr b="1"/>
          </a:p>
        </p:txBody>
      </p:sp>
      <p:sp>
        <p:nvSpPr>
          <p:cNvPr id="656" name="Google Shape;656;p10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200">
                <a:latin typeface="Raleway"/>
                <a:ea typeface="Raleway"/>
                <a:cs typeface="Raleway"/>
                <a:sym typeface="Raleway"/>
              </a:rPr>
              <a:t>Tracing code is reading through existing code and predicting what it will do.</a:t>
            </a:r>
            <a:endParaRPr sz="3200">
              <a:latin typeface="Raleway"/>
              <a:ea typeface="Raleway"/>
              <a:cs typeface="Raleway"/>
              <a:sym typeface="Raleway"/>
            </a:endParaRPr>
          </a:p>
          <a:p>
            <a:pPr indent="0" lvl="0" marL="0" rtl="0" algn="l">
              <a:spcBef>
                <a:spcPts val="1000"/>
              </a:spcBef>
              <a:spcAft>
                <a:spcPts val="0"/>
              </a:spcAft>
              <a:buNone/>
            </a:pPr>
            <a:r>
              <a:t/>
            </a:r>
            <a:endParaRPr sz="3200">
              <a:latin typeface="Raleway"/>
              <a:ea typeface="Raleway"/>
              <a:cs typeface="Raleway"/>
              <a:sym typeface="Raleway"/>
            </a:endParaRPr>
          </a:p>
          <a:p>
            <a:pPr indent="0" lvl="0" marL="0" rtl="0" algn="l">
              <a:spcBef>
                <a:spcPts val="1000"/>
              </a:spcBef>
              <a:spcAft>
                <a:spcPts val="0"/>
              </a:spcAft>
              <a:buNone/>
            </a:pPr>
            <a:r>
              <a:rPr lang="en-US" sz="3200">
                <a:latin typeface="Raleway"/>
                <a:ea typeface="Raleway"/>
                <a:cs typeface="Raleway"/>
                <a:sym typeface="Raleway"/>
              </a:rPr>
              <a:t>It is important that students don’t just create programs from scratch, they also need to trace existing programs, just like in language arts they both write and read text.</a:t>
            </a:r>
            <a:endParaRPr sz="3200">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Try it!</a:t>
            </a:r>
            <a:endParaRPr b="1"/>
          </a:p>
        </p:txBody>
      </p:sp>
      <p:sp>
        <p:nvSpPr>
          <p:cNvPr id="662" name="Google Shape;662;p10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4000">
                <a:latin typeface="Raleway"/>
                <a:ea typeface="Raleway"/>
                <a:cs typeface="Raleway"/>
                <a:sym typeface="Raleway"/>
              </a:rPr>
              <a:t>Read through this program (without running it) and predict what the output will be.</a:t>
            </a:r>
            <a:endParaRPr sz="4000">
              <a:latin typeface="Raleway"/>
              <a:ea typeface="Raleway"/>
              <a:cs typeface="Raleway"/>
              <a:sym typeface="Raleway"/>
            </a:endParaRPr>
          </a:p>
          <a:p>
            <a:pPr indent="0" lvl="0" marL="0" rtl="0" algn="l">
              <a:spcBef>
                <a:spcPts val="1000"/>
              </a:spcBef>
              <a:spcAft>
                <a:spcPts val="0"/>
              </a:spcAft>
              <a:buNone/>
            </a:pPr>
            <a:r>
              <a:t/>
            </a:r>
            <a:endParaRPr sz="4000">
              <a:latin typeface="Raleway"/>
              <a:ea typeface="Raleway"/>
              <a:cs typeface="Raleway"/>
              <a:sym typeface="Raleway"/>
            </a:endParaRPr>
          </a:p>
          <a:p>
            <a:pPr indent="0" lvl="0" marL="0" rtl="0" algn="l">
              <a:spcBef>
                <a:spcPts val="1000"/>
              </a:spcBef>
              <a:spcAft>
                <a:spcPts val="0"/>
              </a:spcAft>
              <a:buNone/>
            </a:pPr>
            <a:r>
              <a:rPr lang="en-US" sz="4000" u="sng">
                <a:solidFill>
                  <a:schemeClr val="hlink"/>
                </a:solidFill>
                <a:latin typeface="Raleway"/>
                <a:ea typeface="Raleway"/>
                <a:cs typeface="Raleway"/>
                <a:sym typeface="Raleway"/>
                <a:hlinkClick r:id="rId3"/>
              </a:rPr>
              <a:t>https://scratch.mit.edu/projects/319245287/</a:t>
            </a:r>
            <a:r>
              <a:rPr lang="en-US" sz="4000">
                <a:latin typeface="Raleway"/>
                <a:ea typeface="Raleway"/>
                <a:cs typeface="Raleway"/>
                <a:sym typeface="Raleway"/>
              </a:rPr>
              <a:t> </a:t>
            </a:r>
            <a:endParaRPr sz="4000">
              <a:latin typeface="Raleway"/>
              <a:ea typeface="Raleway"/>
              <a:cs typeface="Raleway"/>
              <a:sym typeface="Raleway"/>
            </a:endParaRPr>
          </a:p>
          <a:p>
            <a:pPr indent="0" lvl="0" marL="0" rtl="0" algn="r">
              <a:spcBef>
                <a:spcPts val="1000"/>
              </a:spcBef>
              <a:spcAft>
                <a:spcPts val="0"/>
              </a:spcAft>
              <a:buNone/>
            </a:pPr>
            <a:r>
              <a:rPr b="1" i="1" lang="en-US" sz="2400">
                <a:latin typeface="Raleway"/>
                <a:ea typeface="Raleway"/>
                <a:cs typeface="Raleway"/>
                <a:sym typeface="Raleway"/>
              </a:rPr>
              <a:t>(* Link is in the agenda *)</a:t>
            </a:r>
            <a:endParaRPr b="1" i="1" sz="2400">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110"/>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LUNCH!</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by 1 PM</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11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SOLs Gallery Walk</a:t>
            </a:r>
            <a:endParaRPr/>
          </a:p>
        </p:txBody>
      </p:sp>
      <p:sp>
        <p:nvSpPr>
          <p:cNvPr id="673" name="Google Shape;673;p11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31800" lvl="0" marL="457200" rtl="0" algn="l">
              <a:spcBef>
                <a:spcPts val="1000"/>
              </a:spcBef>
              <a:spcAft>
                <a:spcPts val="0"/>
              </a:spcAft>
              <a:buSzPts val="3200"/>
              <a:buFont typeface="Raleway"/>
              <a:buChar char="•"/>
            </a:pPr>
            <a:r>
              <a:rPr lang="en-US" sz="3200">
                <a:latin typeface="Raleway"/>
                <a:ea typeface="Raleway"/>
                <a:cs typeface="Raleway"/>
                <a:sym typeface="Raleway"/>
              </a:rPr>
              <a:t>Divide into groups of 2 - 4</a:t>
            </a:r>
            <a:endParaRPr sz="3200">
              <a:latin typeface="Raleway"/>
              <a:ea typeface="Raleway"/>
              <a:cs typeface="Raleway"/>
              <a:sym typeface="Raleway"/>
            </a:endParaRPr>
          </a:p>
          <a:p>
            <a:pPr indent="-431800" lvl="0" marL="457200" rtl="0" algn="l">
              <a:spcBef>
                <a:spcPts val="0"/>
              </a:spcBef>
              <a:spcAft>
                <a:spcPts val="0"/>
              </a:spcAft>
              <a:buSzPts val="3200"/>
              <a:buFont typeface="Raleway"/>
              <a:buChar char="•"/>
            </a:pPr>
            <a:r>
              <a:rPr lang="en-US" sz="3200">
                <a:latin typeface="Raleway"/>
                <a:ea typeface="Raleway"/>
                <a:cs typeface="Raleway"/>
                <a:sym typeface="Raleway"/>
              </a:rPr>
              <a:t>Each group gets a grade level and a strand</a:t>
            </a:r>
            <a:endParaRPr sz="3200">
              <a:latin typeface="Raleway"/>
              <a:ea typeface="Raleway"/>
              <a:cs typeface="Raleway"/>
              <a:sym typeface="Raleway"/>
            </a:endParaRPr>
          </a:p>
          <a:p>
            <a:pPr indent="-431800" lvl="0" marL="457200" rtl="0" algn="l">
              <a:spcBef>
                <a:spcPts val="0"/>
              </a:spcBef>
              <a:spcAft>
                <a:spcPts val="0"/>
              </a:spcAft>
              <a:buSzPts val="3200"/>
              <a:buFont typeface="Raleway"/>
              <a:buChar char="•"/>
            </a:pPr>
            <a:r>
              <a:rPr lang="en-US" sz="3200">
                <a:latin typeface="Raleway"/>
                <a:ea typeface="Raleway"/>
                <a:cs typeface="Raleway"/>
                <a:sym typeface="Raleway"/>
              </a:rPr>
              <a:t>Make a T-Chart</a:t>
            </a:r>
            <a:endParaRPr sz="3200">
              <a:latin typeface="Raleway"/>
              <a:ea typeface="Raleway"/>
              <a:cs typeface="Raleway"/>
              <a:sym typeface="Raleway"/>
            </a:endParaRPr>
          </a:p>
          <a:p>
            <a:pPr indent="-431800" lvl="1" marL="914400" rtl="0" algn="l">
              <a:spcBef>
                <a:spcPts val="0"/>
              </a:spcBef>
              <a:spcAft>
                <a:spcPts val="0"/>
              </a:spcAft>
              <a:buSzPts val="3200"/>
              <a:buFont typeface="Raleway"/>
              <a:buChar char="•"/>
            </a:pPr>
            <a:r>
              <a:rPr b="1" lang="en-US" sz="3200">
                <a:latin typeface="Raleway"/>
                <a:ea typeface="Raleway"/>
                <a:cs typeface="Raleway"/>
                <a:sym typeface="Raleway"/>
              </a:rPr>
              <a:t>Left Side</a:t>
            </a:r>
            <a:r>
              <a:rPr lang="en-US" sz="3200">
                <a:latin typeface="Raleway"/>
                <a:ea typeface="Raleway"/>
                <a:cs typeface="Raleway"/>
                <a:sym typeface="Raleway"/>
              </a:rPr>
              <a:t>: things in the SOLs that teachers current cover in some way. these are things currently happening in schools that create a starting place for teaching this topic.</a:t>
            </a:r>
            <a:endParaRPr sz="3200">
              <a:latin typeface="Raleway"/>
              <a:ea typeface="Raleway"/>
              <a:cs typeface="Raleway"/>
              <a:sym typeface="Raleway"/>
            </a:endParaRPr>
          </a:p>
          <a:p>
            <a:pPr indent="-431800" lvl="1" marL="914400" rtl="0" algn="l">
              <a:spcBef>
                <a:spcPts val="0"/>
              </a:spcBef>
              <a:spcAft>
                <a:spcPts val="0"/>
              </a:spcAft>
              <a:buSzPts val="3200"/>
              <a:buFont typeface="Raleway"/>
              <a:buChar char="•"/>
            </a:pPr>
            <a:r>
              <a:rPr b="1" lang="en-US" sz="3200">
                <a:latin typeface="Raleway"/>
                <a:ea typeface="Raleway"/>
                <a:cs typeface="Raleway"/>
                <a:sym typeface="Raleway"/>
              </a:rPr>
              <a:t>Right Side</a:t>
            </a:r>
            <a:r>
              <a:rPr lang="en-US" sz="3200">
                <a:latin typeface="Raleway"/>
                <a:ea typeface="Raleway"/>
                <a:cs typeface="Raleway"/>
                <a:sym typeface="Raleway"/>
              </a:rPr>
              <a:t>: Things that are not at all being covered.</a:t>
            </a:r>
            <a:endParaRPr sz="3200">
              <a:latin typeface="Raleway"/>
              <a:ea typeface="Raleway"/>
              <a:cs typeface="Raleway"/>
              <a:sym typeface="Raleway"/>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12"/>
          <p:cNvSpPr txBox="1"/>
          <p:nvPr>
            <p:ph type="title"/>
          </p:nvPr>
        </p:nvSpPr>
        <p:spPr>
          <a:xfrm>
            <a:off x="1143000" y="6096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SOLs </a:t>
            </a:r>
            <a:r>
              <a:rPr lang="en-US">
                <a:latin typeface="Raleway"/>
                <a:ea typeface="Raleway"/>
                <a:cs typeface="Raleway"/>
                <a:sym typeface="Raleway"/>
              </a:rPr>
              <a:t>Overall Structure</a:t>
            </a:r>
            <a:endParaRPr>
              <a:latin typeface="Raleway"/>
              <a:ea typeface="Raleway"/>
              <a:cs typeface="Raleway"/>
              <a:sym typeface="Raleway"/>
            </a:endParaRPr>
          </a:p>
        </p:txBody>
      </p:sp>
      <p:sp>
        <p:nvSpPr>
          <p:cNvPr id="679" name="Google Shape;679;p112"/>
          <p:cNvSpPr txBox="1"/>
          <p:nvPr>
            <p:ph idx="1" type="body"/>
          </p:nvPr>
        </p:nvSpPr>
        <p:spPr>
          <a:xfrm>
            <a:off x="1143000" y="2057400"/>
            <a:ext cx="10602300" cy="4038900"/>
          </a:xfrm>
          <a:prstGeom prst="rect">
            <a:avLst/>
          </a:prstGeom>
        </p:spPr>
        <p:txBody>
          <a:bodyPr anchorCtr="0" anchor="t" bIns="121900" lIns="121900" spcFirstLastPara="1" rIns="121900" wrap="square" tIns="121900">
            <a:noAutofit/>
          </a:bodyPr>
          <a:lstStyle/>
          <a:p>
            <a:pPr indent="-508000" lvl="0" marL="609600" rtl="0" algn="l">
              <a:spcBef>
                <a:spcPts val="1500"/>
              </a:spcBef>
              <a:spcAft>
                <a:spcPts val="0"/>
              </a:spcAft>
              <a:buSzPts val="3200"/>
              <a:buChar char="•"/>
            </a:pPr>
            <a:r>
              <a:rPr b="1" lang="en-US">
                <a:latin typeface="Raleway"/>
                <a:ea typeface="Raleway"/>
                <a:cs typeface="Raleway"/>
                <a:sym typeface="Raleway"/>
              </a:rPr>
              <a:t>K - 8</a:t>
            </a:r>
            <a:r>
              <a:rPr lang="en-US">
                <a:latin typeface="Raleway"/>
                <a:ea typeface="Raleway"/>
                <a:cs typeface="Raleway"/>
                <a:sym typeface="Raleway"/>
              </a:rPr>
              <a:t> meant to be integrated into core instruction</a:t>
            </a:r>
            <a:endParaRPr>
              <a:latin typeface="Raleway"/>
              <a:ea typeface="Raleway"/>
              <a:cs typeface="Raleway"/>
              <a:sym typeface="Raleway"/>
            </a:endParaRPr>
          </a:p>
          <a:p>
            <a:pPr indent="0" lvl="0" marL="0" rtl="0" algn="l">
              <a:spcBef>
                <a:spcPts val="2100"/>
              </a:spcBef>
              <a:spcAft>
                <a:spcPts val="0"/>
              </a:spcAft>
              <a:buNone/>
            </a:pPr>
            <a:r>
              <a:t/>
            </a:r>
            <a:endParaRPr>
              <a:latin typeface="Raleway"/>
              <a:ea typeface="Raleway"/>
              <a:cs typeface="Raleway"/>
              <a:sym typeface="Raleway"/>
            </a:endParaRPr>
          </a:p>
          <a:p>
            <a:pPr indent="-508000" lvl="0" marL="609600" rtl="0" algn="l">
              <a:spcBef>
                <a:spcPts val="2100"/>
              </a:spcBef>
              <a:spcAft>
                <a:spcPts val="0"/>
              </a:spcAft>
              <a:buSzPts val="3200"/>
              <a:buChar char="•"/>
            </a:pPr>
            <a:r>
              <a:rPr b="1" lang="en-US">
                <a:latin typeface="Raleway"/>
                <a:ea typeface="Raleway"/>
                <a:cs typeface="Raleway"/>
                <a:sym typeface="Raleway"/>
              </a:rPr>
              <a:t>Middle School</a:t>
            </a:r>
            <a:r>
              <a:rPr lang="en-US">
                <a:latin typeface="Raleway"/>
                <a:ea typeface="Raleway"/>
                <a:cs typeface="Raleway"/>
                <a:sym typeface="Raleway"/>
              </a:rPr>
              <a:t> elective created</a:t>
            </a:r>
            <a:endParaRPr>
              <a:latin typeface="Raleway"/>
              <a:ea typeface="Raleway"/>
              <a:cs typeface="Raleway"/>
              <a:sym typeface="Raleway"/>
            </a:endParaRPr>
          </a:p>
          <a:p>
            <a:pPr indent="0" lvl="0" marL="0" rtl="0" algn="l">
              <a:spcBef>
                <a:spcPts val="2100"/>
              </a:spcBef>
              <a:spcAft>
                <a:spcPts val="0"/>
              </a:spcAft>
              <a:buNone/>
            </a:pPr>
            <a:r>
              <a:t/>
            </a:r>
            <a:endParaRPr>
              <a:latin typeface="Raleway"/>
              <a:ea typeface="Raleway"/>
              <a:cs typeface="Raleway"/>
              <a:sym typeface="Raleway"/>
            </a:endParaRPr>
          </a:p>
          <a:p>
            <a:pPr indent="-508000" lvl="0" marL="609600" rtl="0" algn="l">
              <a:spcBef>
                <a:spcPts val="2100"/>
              </a:spcBef>
              <a:spcAft>
                <a:spcPts val="0"/>
              </a:spcAft>
              <a:buSzPts val="3200"/>
              <a:buChar char="•"/>
            </a:pPr>
            <a:r>
              <a:rPr b="1" lang="en-US">
                <a:latin typeface="Raleway"/>
                <a:ea typeface="Raleway"/>
                <a:cs typeface="Raleway"/>
                <a:sym typeface="Raleway"/>
              </a:rPr>
              <a:t>High School</a:t>
            </a:r>
            <a:r>
              <a:rPr lang="en-US">
                <a:latin typeface="Raleway"/>
                <a:ea typeface="Raleway"/>
                <a:cs typeface="Raleway"/>
                <a:sym typeface="Raleway"/>
              </a:rPr>
              <a:t> three new electives created </a:t>
            </a:r>
            <a:r>
              <a:rPr i="1" lang="en-US">
                <a:latin typeface="Raleway"/>
                <a:ea typeface="Raleway"/>
                <a:cs typeface="Raleway"/>
                <a:sym typeface="Raleway"/>
              </a:rPr>
              <a:t>before</a:t>
            </a:r>
            <a:r>
              <a:rPr lang="en-US">
                <a:latin typeface="Raleway"/>
                <a:ea typeface="Raleway"/>
                <a:cs typeface="Raleway"/>
                <a:sym typeface="Raleway"/>
              </a:rPr>
              <a:t> AP level classes</a:t>
            </a:r>
            <a:endParaRPr>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113"/>
          <p:cNvSpPr txBox="1"/>
          <p:nvPr>
            <p:ph type="title"/>
          </p:nvPr>
        </p:nvSpPr>
        <p:spPr>
          <a:xfrm>
            <a:off x="1143000" y="6096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Integrated Standards</a:t>
            </a:r>
            <a:endParaRPr>
              <a:latin typeface="Raleway"/>
              <a:ea typeface="Raleway"/>
              <a:cs typeface="Raleway"/>
              <a:sym typeface="Raleway"/>
            </a:endParaRPr>
          </a:p>
        </p:txBody>
      </p:sp>
      <p:sp>
        <p:nvSpPr>
          <p:cNvPr id="685" name="Google Shape;685;p113"/>
          <p:cNvSpPr txBox="1"/>
          <p:nvPr>
            <p:ph idx="1" type="body"/>
          </p:nvPr>
        </p:nvSpPr>
        <p:spPr>
          <a:xfrm>
            <a:off x="1143000" y="2057400"/>
            <a:ext cx="9872700" cy="40389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2100"/>
              </a:spcAft>
              <a:buNone/>
            </a:pPr>
            <a:r>
              <a:rPr lang="en-US">
                <a:latin typeface="Raleway"/>
                <a:ea typeface="Raleway"/>
                <a:cs typeface="Raleway"/>
                <a:sym typeface="Raleway"/>
              </a:rPr>
              <a:t>An </a:t>
            </a:r>
            <a:r>
              <a:rPr b="1" lang="en-US">
                <a:latin typeface="Raleway"/>
                <a:ea typeface="Raleway"/>
                <a:cs typeface="Raleway"/>
                <a:sym typeface="Raleway"/>
              </a:rPr>
              <a:t>integrated </a:t>
            </a:r>
            <a:r>
              <a:rPr lang="en-US">
                <a:latin typeface="Raleway"/>
                <a:ea typeface="Raleway"/>
                <a:cs typeface="Raleway"/>
                <a:sym typeface="Raleway"/>
              </a:rPr>
              <a:t>curriculum is described as one that connects different areas of study by cutting across subject-matter lines and emphasizing unifying concepts. Integration focuses on making connections for students, allowing them to engage in relevant, meaningful activities that can be connected to real life.</a:t>
            </a:r>
            <a:endParaRPr>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14"/>
          <p:cNvSpPr txBox="1"/>
          <p:nvPr>
            <p:ph type="title"/>
          </p:nvPr>
        </p:nvSpPr>
        <p:spPr>
          <a:xfrm>
            <a:off x="1143000" y="6096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Integrated Standards - </a:t>
            </a:r>
            <a:r>
              <a:rPr i="1" lang="en-US">
                <a:latin typeface="Raleway"/>
                <a:ea typeface="Raleway"/>
                <a:cs typeface="Raleway"/>
                <a:sym typeface="Raleway"/>
              </a:rPr>
              <a:t>First Grade</a:t>
            </a:r>
            <a:endParaRPr i="1">
              <a:latin typeface="Raleway"/>
              <a:ea typeface="Raleway"/>
              <a:cs typeface="Raleway"/>
              <a:sym typeface="Raleway"/>
            </a:endParaRPr>
          </a:p>
        </p:txBody>
      </p:sp>
      <p:sp>
        <p:nvSpPr>
          <p:cNvPr id="691" name="Google Shape;691;p114"/>
          <p:cNvSpPr txBox="1"/>
          <p:nvPr>
            <p:ph idx="1" type="body"/>
          </p:nvPr>
        </p:nvSpPr>
        <p:spPr>
          <a:xfrm>
            <a:off x="1143000" y="2057400"/>
            <a:ext cx="9872700" cy="40389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US" sz="2900">
                <a:solidFill>
                  <a:srgbClr val="434343"/>
                </a:solidFill>
                <a:latin typeface="Raleway"/>
                <a:ea typeface="Raleway"/>
                <a:cs typeface="Raleway"/>
                <a:sym typeface="Raleway"/>
              </a:rPr>
              <a:t>1.12	The student will identify and explain responsible behaviors associated with using information and technology. [Related SOL: HSS 1.10]</a:t>
            </a:r>
            <a:endParaRPr b="1" sz="2900">
              <a:solidFill>
                <a:srgbClr val="434343"/>
              </a:solidFill>
              <a:latin typeface="Raleway"/>
              <a:ea typeface="Raleway"/>
              <a:cs typeface="Raleway"/>
              <a:sym typeface="Raleway"/>
            </a:endParaRPr>
          </a:p>
          <a:p>
            <a:pPr indent="0" lvl="0" marL="0" rtl="0" algn="l">
              <a:lnSpc>
                <a:spcPct val="100000"/>
              </a:lnSpc>
              <a:spcBef>
                <a:spcPts val="0"/>
              </a:spcBef>
              <a:spcAft>
                <a:spcPts val="0"/>
              </a:spcAft>
              <a:buNone/>
            </a:pPr>
            <a:r>
              <a:t/>
            </a:r>
            <a:endParaRPr b="1" sz="2900">
              <a:solidFill>
                <a:srgbClr val="434343"/>
              </a:solidFill>
              <a:latin typeface="Raleway"/>
              <a:ea typeface="Raleway"/>
              <a:cs typeface="Raleway"/>
              <a:sym typeface="Raleway"/>
            </a:endParaRPr>
          </a:p>
          <a:p>
            <a:pPr indent="0" lvl="0" marL="0" rtl="0" algn="l">
              <a:lnSpc>
                <a:spcPct val="100000"/>
              </a:lnSpc>
              <a:spcBef>
                <a:spcPts val="0"/>
              </a:spcBef>
              <a:spcAft>
                <a:spcPts val="0"/>
              </a:spcAft>
              <a:buNone/>
            </a:pPr>
            <a:r>
              <a:rPr b="1" lang="en-US" sz="2900">
                <a:solidFill>
                  <a:srgbClr val="434343"/>
                </a:solidFill>
                <a:latin typeface="Raleway"/>
                <a:ea typeface="Raleway"/>
                <a:cs typeface="Raleway"/>
                <a:sym typeface="Raleway"/>
              </a:rPr>
              <a:t>Civics - 1.10	The student will apply the traits of a good citizen by </a:t>
            </a:r>
            <a:endParaRPr b="1" sz="2900">
              <a:solidFill>
                <a:srgbClr val="434343"/>
              </a:solidFill>
              <a:latin typeface="Raleway"/>
              <a:ea typeface="Raleway"/>
              <a:cs typeface="Raleway"/>
              <a:sym typeface="Raleway"/>
            </a:endParaRPr>
          </a:p>
          <a:p>
            <a:pPr indent="0" lvl="0" marL="609600" rtl="0" algn="l">
              <a:lnSpc>
                <a:spcPct val="100000"/>
              </a:lnSpc>
              <a:spcBef>
                <a:spcPts val="0"/>
              </a:spcBef>
              <a:spcAft>
                <a:spcPts val="0"/>
              </a:spcAft>
              <a:buNone/>
            </a:pPr>
            <a:r>
              <a:rPr b="1" lang="en-US" sz="1900">
                <a:solidFill>
                  <a:srgbClr val="434343"/>
                </a:solidFill>
                <a:latin typeface="Raleway"/>
                <a:ea typeface="Raleway"/>
                <a:cs typeface="Raleway"/>
                <a:sym typeface="Raleway"/>
              </a:rPr>
              <a:t>a)	focusing on fair play, exhibiting good sportsmanship, helping others, and treating others with respect;</a:t>
            </a:r>
            <a:endParaRPr b="1" sz="1900">
              <a:solidFill>
                <a:srgbClr val="434343"/>
              </a:solidFill>
              <a:latin typeface="Raleway"/>
              <a:ea typeface="Raleway"/>
              <a:cs typeface="Raleway"/>
              <a:sym typeface="Raleway"/>
            </a:endParaRPr>
          </a:p>
          <a:p>
            <a:pPr indent="0" lvl="0" marL="609600" rtl="0" algn="l">
              <a:lnSpc>
                <a:spcPct val="100000"/>
              </a:lnSpc>
              <a:spcBef>
                <a:spcPts val="0"/>
              </a:spcBef>
              <a:spcAft>
                <a:spcPts val="0"/>
              </a:spcAft>
              <a:buNone/>
            </a:pPr>
            <a:r>
              <a:rPr b="1" lang="en-US" sz="1900">
                <a:solidFill>
                  <a:srgbClr val="434343"/>
                </a:solidFill>
                <a:latin typeface="Raleway"/>
                <a:ea typeface="Raleway"/>
                <a:cs typeface="Raleway"/>
                <a:sym typeface="Raleway"/>
              </a:rPr>
              <a:t>b)	recognizing the purpose of rules and practicing self-control;</a:t>
            </a:r>
            <a:endParaRPr b="1" sz="1900">
              <a:solidFill>
                <a:srgbClr val="434343"/>
              </a:solidFill>
              <a:latin typeface="Raleway"/>
              <a:ea typeface="Raleway"/>
              <a:cs typeface="Raleway"/>
              <a:sym typeface="Raleway"/>
            </a:endParaRPr>
          </a:p>
          <a:p>
            <a:pPr indent="0" lvl="0" marL="609600" rtl="0" algn="l">
              <a:lnSpc>
                <a:spcPct val="100000"/>
              </a:lnSpc>
              <a:spcBef>
                <a:spcPts val="0"/>
              </a:spcBef>
              <a:spcAft>
                <a:spcPts val="0"/>
              </a:spcAft>
              <a:buNone/>
            </a:pPr>
            <a:r>
              <a:rPr b="1" lang="en-US" sz="1900">
                <a:solidFill>
                  <a:srgbClr val="434343"/>
                </a:solidFill>
                <a:latin typeface="Raleway"/>
                <a:ea typeface="Raleway"/>
                <a:cs typeface="Raleway"/>
                <a:sym typeface="Raleway"/>
              </a:rPr>
              <a:t>c)	working hard in school; </a:t>
            </a:r>
            <a:endParaRPr b="1" sz="1900">
              <a:solidFill>
                <a:srgbClr val="434343"/>
              </a:solidFill>
              <a:latin typeface="Raleway"/>
              <a:ea typeface="Raleway"/>
              <a:cs typeface="Raleway"/>
              <a:sym typeface="Raleway"/>
            </a:endParaRPr>
          </a:p>
          <a:p>
            <a:pPr indent="0" lvl="0" marL="609600" rtl="0" algn="l">
              <a:lnSpc>
                <a:spcPct val="100000"/>
              </a:lnSpc>
              <a:spcBef>
                <a:spcPts val="0"/>
              </a:spcBef>
              <a:spcAft>
                <a:spcPts val="0"/>
              </a:spcAft>
              <a:buNone/>
            </a:pPr>
            <a:r>
              <a:rPr b="1" lang="en-US" sz="1900">
                <a:solidFill>
                  <a:srgbClr val="434343"/>
                </a:solidFill>
                <a:latin typeface="Raleway"/>
                <a:ea typeface="Raleway"/>
                <a:cs typeface="Raleway"/>
                <a:sym typeface="Raleway"/>
              </a:rPr>
              <a:t>Etc. </a:t>
            </a:r>
            <a:endParaRPr b="1" sz="1900">
              <a:solidFill>
                <a:srgbClr val="434343"/>
              </a:solidFill>
              <a:latin typeface="Raleway"/>
              <a:ea typeface="Raleway"/>
              <a:cs typeface="Raleway"/>
              <a:sym typeface="Raleway"/>
            </a:endParaRPr>
          </a:p>
          <a:p>
            <a:pPr indent="0" lvl="0" marL="0" rtl="0" algn="l">
              <a:lnSpc>
                <a:spcPct val="100000"/>
              </a:lnSpc>
              <a:spcBef>
                <a:spcPts val="0"/>
              </a:spcBef>
              <a:spcAft>
                <a:spcPts val="0"/>
              </a:spcAft>
              <a:buNone/>
            </a:pPr>
            <a:r>
              <a:t/>
            </a:r>
            <a:endParaRPr b="1" sz="2900">
              <a:solidFill>
                <a:srgbClr val="434343"/>
              </a:solidFill>
              <a:latin typeface="Raleway"/>
              <a:ea typeface="Raleway"/>
              <a:cs typeface="Raleway"/>
              <a:sym typeface="Raleway"/>
            </a:endParaRPr>
          </a:p>
          <a:p>
            <a:pPr indent="0" lvl="0" marL="0" rtl="0" algn="l">
              <a:lnSpc>
                <a:spcPct val="100000"/>
              </a:lnSpc>
              <a:spcBef>
                <a:spcPts val="0"/>
              </a:spcBef>
              <a:spcAft>
                <a:spcPts val="0"/>
              </a:spcAft>
              <a:buClr>
                <a:schemeClr val="dk1"/>
              </a:buClr>
              <a:buSzPts val="1500"/>
              <a:buFont typeface="Arial"/>
              <a:buNone/>
            </a:pPr>
            <a:r>
              <a:t/>
            </a:r>
            <a:endParaRPr b="1" sz="2900">
              <a:solidFill>
                <a:srgbClr val="434343"/>
              </a:solidFill>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15"/>
          <p:cNvSpPr txBox="1"/>
          <p:nvPr>
            <p:ph type="title"/>
          </p:nvPr>
        </p:nvSpPr>
        <p:spPr>
          <a:xfrm>
            <a:off x="1143000" y="609600"/>
            <a:ext cx="102933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Integrated Standards - </a:t>
            </a:r>
            <a:r>
              <a:rPr i="1" lang="en-US">
                <a:latin typeface="Raleway"/>
                <a:ea typeface="Raleway"/>
                <a:cs typeface="Raleway"/>
                <a:sym typeface="Raleway"/>
              </a:rPr>
              <a:t>Fourth Grade</a:t>
            </a:r>
            <a:endParaRPr>
              <a:latin typeface="Raleway"/>
              <a:ea typeface="Raleway"/>
              <a:cs typeface="Raleway"/>
              <a:sym typeface="Raleway"/>
            </a:endParaRPr>
          </a:p>
        </p:txBody>
      </p:sp>
      <p:sp>
        <p:nvSpPr>
          <p:cNvPr id="697" name="Google Shape;697;p115"/>
          <p:cNvSpPr txBox="1"/>
          <p:nvPr>
            <p:ph idx="1" type="body"/>
          </p:nvPr>
        </p:nvSpPr>
        <p:spPr>
          <a:xfrm>
            <a:off x="1143000" y="1770833"/>
            <a:ext cx="9872700" cy="47520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0"/>
              </a:spcAft>
              <a:buNone/>
            </a:pPr>
            <a:r>
              <a:rPr b="1" lang="en-US" sz="2400">
                <a:latin typeface="Raleway"/>
                <a:ea typeface="Raleway"/>
                <a:cs typeface="Raleway"/>
                <a:sym typeface="Raleway"/>
              </a:rPr>
              <a:t>Computer Science 4.8</a:t>
            </a:r>
            <a:r>
              <a:rPr lang="en-US" sz="2400">
                <a:latin typeface="Raleway"/>
                <a:ea typeface="Raleway"/>
                <a:cs typeface="Raleway"/>
                <a:sym typeface="Raleway"/>
              </a:rPr>
              <a:t>	The student will model how a computing system works including input and output, processors and sensors.</a:t>
            </a:r>
            <a:endParaRPr sz="2400">
              <a:latin typeface="Raleway"/>
              <a:ea typeface="Raleway"/>
              <a:cs typeface="Raleway"/>
              <a:sym typeface="Raleway"/>
            </a:endParaRPr>
          </a:p>
          <a:p>
            <a:pPr indent="-88900" lvl="0" marL="241300" rtl="0" algn="l">
              <a:spcBef>
                <a:spcPts val="2100"/>
              </a:spcBef>
              <a:spcAft>
                <a:spcPts val="0"/>
              </a:spcAft>
              <a:buNone/>
            </a:pPr>
            <a:r>
              <a:t/>
            </a:r>
            <a:endParaRPr sz="2400">
              <a:latin typeface="Raleway"/>
              <a:ea typeface="Raleway"/>
              <a:cs typeface="Raleway"/>
              <a:sym typeface="Raleway"/>
            </a:endParaRPr>
          </a:p>
          <a:p>
            <a:pPr indent="-88900" lvl="0" marL="241300" rtl="0" algn="l">
              <a:spcBef>
                <a:spcPts val="2100"/>
              </a:spcBef>
              <a:spcAft>
                <a:spcPts val="0"/>
              </a:spcAft>
              <a:buClr>
                <a:schemeClr val="dk1"/>
              </a:buClr>
              <a:buSzPts val="1500"/>
              <a:buFont typeface="Arial"/>
              <a:buNone/>
            </a:pPr>
            <a:r>
              <a:rPr b="1" lang="en-US" sz="2400">
                <a:latin typeface="Raleway"/>
                <a:ea typeface="Raleway"/>
                <a:cs typeface="Raleway"/>
                <a:sym typeface="Raleway"/>
              </a:rPr>
              <a:t>Science 4.3 </a:t>
            </a:r>
            <a:r>
              <a:rPr lang="en-US" sz="2400">
                <a:latin typeface="Raleway"/>
                <a:ea typeface="Raleway"/>
                <a:cs typeface="Raleway"/>
                <a:sym typeface="Raleway"/>
              </a:rPr>
              <a:t>The student will investigate and understand the characteristics of electricity. Key concepts include</a:t>
            </a:r>
            <a:endParaRPr sz="2400">
              <a:latin typeface="Raleway"/>
              <a:ea typeface="Raleway"/>
              <a:cs typeface="Raleway"/>
              <a:sym typeface="Raleway"/>
            </a:endParaRPr>
          </a:p>
          <a:p>
            <a:pPr indent="-88900" lvl="0" marL="241300" rtl="0" algn="l">
              <a:lnSpc>
                <a:spcPct val="100000"/>
              </a:lnSpc>
              <a:spcBef>
                <a:spcPts val="2100"/>
              </a:spcBef>
              <a:spcAft>
                <a:spcPts val="0"/>
              </a:spcAft>
              <a:buClr>
                <a:schemeClr val="dk1"/>
              </a:buClr>
              <a:buSzPts val="1500"/>
              <a:buFont typeface="Arial"/>
              <a:buNone/>
            </a:pPr>
            <a:r>
              <a:rPr lang="en-US" sz="2400">
                <a:latin typeface="Raleway"/>
                <a:ea typeface="Raleway"/>
                <a:cs typeface="Raleway"/>
                <a:sym typeface="Raleway"/>
              </a:rPr>
              <a:t>a)	conductors and insulators;</a:t>
            </a:r>
            <a:endParaRPr sz="2400">
              <a:latin typeface="Raleway"/>
              <a:ea typeface="Raleway"/>
              <a:cs typeface="Raleway"/>
              <a:sym typeface="Raleway"/>
            </a:endParaRPr>
          </a:p>
          <a:p>
            <a:pPr indent="-88900" lvl="0" marL="241300" rtl="0" algn="l">
              <a:lnSpc>
                <a:spcPct val="100000"/>
              </a:lnSpc>
              <a:spcBef>
                <a:spcPts val="0"/>
              </a:spcBef>
              <a:spcAft>
                <a:spcPts val="0"/>
              </a:spcAft>
              <a:buClr>
                <a:schemeClr val="dk1"/>
              </a:buClr>
              <a:buSzPts val="1500"/>
              <a:buFont typeface="Arial"/>
              <a:buNone/>
            </a:pPr>
            <a:r>
              <a:rPr lang="en-US" sz="2400">
                <a:latin typeface="Raleway"/>
                <a:ea typeface="Raleway"/>
                <a:cs typeface="Raleway"/>
                <a:sym typeface="Raleway"/>
              </a:rPr>
              <a:t>b)	basic circuits;</a:t>
            </a:r>
            <a:endParaRPr sz="2400">
              <a:latin typeface="Raleway"/>
              <a:ea typeface="Raleway"/>
              <a:cs typeface="Raleway"/>
              <a:sym typeface="Raleway"/>
            </a:endParaRPr>
          </a:p>
          <a:p>
            <a:pPr indent="-88900" lvl="0" marL="241300" rtl="0" algn="l">
              <a:lnSpc>
                <a:spcPct val="100000"/>
              </a:lnSpc>
              <a:spcBef>
                <a:spcPts val="0"/>
              </a:spcBef>
              <a:spcAft>
                <a:spcPts val="0"/>
              </a:spcAft>
              <a:buClr>
                <a:schemeClr val="dk1"/>
              </a:buClr>
              <a:buSzPts val="1500"/>
              <a:buFont typeface="Arial"/>
              <a:buNone/>
            </a:pPr>
            <a:r>
              <a:rPr lang="en-US" sz="2400">
                <a:latin typeface="Raleway"/>
                <a:ea typeface="Raleway"/>
                <a:cs typeface="Raleway"/>
                <a:sym typeface="Raleway"/>
              </a:rPr>
              <a:t>c)	static electricity;</a:t>
            </a:r>
            <a:endParaRPr sz="2400">
              <a:latin typeface="Raleway"/>
              <a:ea typeface="Raleway"/>
              <a:cs typeface="Raleway"/>
              <a:sym typeface="Raleway"/>
            </a:endParaRPr>
          </a:p>
          <a:p>
            <a:pPr indent="-88900" lvl="0" marL="241300" rtl="0" algn="l">
              <a:lnSpc>
                <a:spcPct val="100000"/>
              </a:lnSpc>
              <a:spcBef>
                <a:spcPts val="0"/>
              </a:spcBef>
              <a:spcAft>
                <a:spcPts val="0"/>
              </a:spcAft>
              <a:buClr>
                <a:schemeClr val="dk1"/>
              </a:buClr>
              <a:buSzPts val="1500"/>
              <a:buFont typeface="Arial"/>
              <a:buNone/>
            </a:pPr>
            <a:r>
              <a:t/>
            </a:r>
            <a:endParaRPr sz="2100"/>
          </a:p>
          <a:p>
            <a:pPr indent="-88900" lvl="0" marL="241300" rtl="0" algn="l">
              <a:spcBef>
                <a:spcPts val="1500"/>
              </a:spcBef>
              <a:spcAft>
                <a:spcPts val="2100"/>
              </a:spcAft>
              <a:buNone/>
            </a:pPr>
            <a:r>
              <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rPr>
              <a:t>Academy Goals - help you develop:</a:t>
            </a:r>
            <a:endParaRPr b="1">
              <a:solidFill>
                <a:srgbClr val="666666"/>
              </a:solidFill>
            </a:endParaRPr>
          </a:p>
        </p:txBody>
      </p:sp>
      <p:sp>
        <p:nvSpPr>
          <p:cNvPr id="394" name="Google Shape;394;p71"/>
          <p:cNvSpPr txBox="1"/>
          <p:nvPr>
            <p:ph idx="1" type="body"/>
          </p:nvPr>
        </p:nvSpPr>
        <p:spPr>
          <a:xfrm>
            <a:off x="1537150" y="1444625"/>
            <a:ext cx="10326600" cy="4932000"/>
          </a:xfrm>
          <a:prstGeom prst="rect">
            <a:avLst/>
          </a:prstGeom>
        </p:spPr>
        <p:txBody>
          <a:bodyPr anchorCtr="0" anchor="t" bIns="91425" lIns="91425" spcFirstLastPara="1" rIns="91425" wrap="square" tIns="91425">
            <a:noAutofit/>
          </a:bodyPr>
          <a:lstStyle/>
          <a:p>
            <a:pPr indent="-406400" lvl="0" marL="457200" rtl="0" algn="l">
              <a:lnSpc>
                <a:spcPct val="114000"/>
              </a:lnSpc>
              <a:spcBef>
                <a:spcPts val="1000"/>
              </a:spcBef>
              <a:spcAft>
                <a:spcPts val="0"/>
              </a:spcAft>
              <a:buSzPts val="2800"/>
              <a:buChar char="•"/>
            </a:pPr>
            <a:r>
              <a:rPr lang="en-US" sz="3200">
                <a:latin typeface="Raleway"/>
                <a:ea typeface="Raleway"/>
                <a:cs typeface="Raleway"/>
                <a:sym typeface="Raleway"/>
              </a:rPr>
              <a:t>Knowledge of the new VA Computer Science SOLs</a:t>
            </a:r>
            <a:endParaRPr sz="3200">
              <a:latin typeface="Raleway"/>
              <a:ea typeface="Raleway"/>
              <a:cs typeface="Raleway"/>
              <a:sym typeface="Raleway"/>
            </a:endParaRPr>
          </a:p>
          <a:p>
            <a:pPr indent="-431800" lvl="0" marL="457200" rtl="0" algn="l">
              <a:lnSpc>
                <a:spcPct val="114000"/>
              </a:lnSpc>
              <a:spcBef>
                <a:spcPts val="0"/>
              </a:spcBef>
              <a:spcAft>
                <a:spcPts val="0"/>
              </a:spcAft>
              <a:buSzPts val="3200"/>
              <a:buFont typeface="Raleway"/>
              <a:buChar char="•"/>
            </a:pPr>
            <a:r>
              <a:rPr lang="en-US" sz="3200">
                <a:latin typeface="Raleway"/>
                <a:ea typeface="Raleway"/>
                <a:cs typeface="Raleway"/>
                <a:sym typeface="Raleway"/>
              </a:rPr>
              <a:t>Coding using the Scratch programming language </a:t>
            </a:r>
            <a:endParaRPr sz="3200">
              <a:latin typeface="Raleway"/>
              <a:ea typeface="Raleway"/>
              <a:cs typeface="Raleway"/>
              <a:sym typeface="Raleway"/>
            </a:endParaRPr>
          </a:p>
          <a:p>
            <a:pPr indent="-431800" lvl="0" marL="457200" rtl="0" algn="l">
              <a:lnSpc>
                <a:spcPct val="114000"/>
              </a:lnSpc>
              <a:spcBef>
                <a:spcPts val="0"/>
              </a:spcBef>
              <a:spcAft>
                <a:spcPts val="0"/>
              </a:spcAft>
              <a:buSzPts val="3200"/>
              <a:buFont typeface="Raleway"/>
              <a:buChar char="•"/>
            </a:pPr>
            <a:r>
              <a:rPr lang="en-US" sz="3200">
                <a:latin typeface="Raleway"/>
                <a:ea typeface="Raleway"/>
                <a:cs typeface="Raleway"/>
                <a:sym typeface="Raleway"/>
              </a:rPr>
              <a:t>An u</a:t>
            </a:r>
            <a:r>
              <a:rPr lang="en-US" sz="3200">
                <a:latin typeface="Raleway"/>
                <a:ea typeface="Raleway"/>
                <a:cs typeface="Raleway"/>
                <a:sym typeface="Raleway"/>
              </a:rPr>
              <a:t>nderstanding of how to design </a:t>
            </a:r>
            <a:r>
              <a:rPr lang="en-US" sz="3200">
                <a:latin typeface="Raleway"/>
                <a:ea typeface="Raleway"/>
                <a:cs typeface="Raleway"/>
                <a:sym typeface="Raleway"/>
              </a:rPr>
              <a:t>and </a:t>
            </a:r>
            <a:r>
              <a:rPr lang="en-US" sz="3200">
                <a:latin typeface="Raleway"/>
                <a:ea typeface="Raleway"/>
                <a:cs typeface="Raleway"/>
                <a:sym typeface="Raleway"/>
              </a:rPr>
              <a:t>teach integrated lessons </a:t>
            </a:r>
            <a:endParaRPr sz="3200">
              <a:latin typeface="Raleway"/>
              <a:ea typeface="Raleway"/>
              <a:cs typeface="Raleway"/>
              <a:sym typeface="Raleway"/>
            </a:endParaRPr>
          </a:p>
          <a:p>
            <a:pPr indent="-431800" lvl="0" marL="457200" rtl="0" algn="l">
              <a:lnSpc>
                <a:spcPct val="114000"/>
              </a:lnSpc>
              <a:spcBef>
                <a:spcPts val="0"/>
              </a:spcBef>
              <a:spcAft>
                <a:spcPts val="0"/>
              </a:spcAft>
              <a:buSzPts val="3200"/>
              <a:buFont typeface="Raleway"/>
              <a:buChar char="•"/>
            </a:pPr>
            <a:r>
              <a:rPr lang="en-US" sz="3200">
                <a:latin typeface="Raleway"/>
                <a:ea typeface="Raleway"/>
                <a:cs typeface="Raleway"/>
                <a:sym typeface="Raleway"/>
              </a:rPr>
              <a:t>An ability to plan and implement local computer science professional development activities </a:t>
            </a:r>
            <a:endParaRPr sz="3200">
              <a:latin typeface="Raleway"/>
              <a:ea typeface="Raleway"/>
              <a:cs typeface="Raleway"/>
              <a:sym typeface="Raleway"/>
            </a:endParaRPr>
          </a:p>
          <a:p>
            <a:pPr indent="-431800" lvl="0" marL="457200" rtl="0" algn="l">
              <a:lnSpc>
                <a:spcPct val="114000"/>
              </a:lnSpc>
              <a:spcBef>
                <a:spcPts val="0"/>
              </a:spcBef>
              <a:spcAft>
                <a:spcPts val="0"/>
              </a:spcAft>
              <a:buSzPts val="3200"/>
              <a:buFont typeface="Raleway"/>
              <a:buChar char="•"/>
            </a:pPr>
            <a:r>
              <a:rPr lang="en-US" sz="3200">
                <a:latin typeface="Raleway"/>
                <a:ea typeface="Raleway"/>
                <a:cs typeface="Raleway"/>
                <a:sym typeface="Raleway"/>
              </a:rPr>
              <a:t>Awareness of resources and tools available to support both teacher and student learning</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16"/>
          <p:cNvSpPr txBox="1"/>
          <p:nvPr>
            <p:ph type="title"/>
          </p:nvPr>
        </p:nvSpPr>
        <p:spPr>
          <a:xfrm>
            <a:off x="945925" y="7011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Elementary - Coding Kindergarten</a:t>
            </a:r>
            <a:endParaRPr>
              <a:latin typeface="Raleway"/>
              <a:ea typeface="Raleway"/>
              <a:cs typeface="Raleway"/>
              <a:sym typeface="Raleway"/>
            </a:endParaRPr>
          </a:p>
        </p:txBody>
      </p:sp>
      <p:sp>
        <p:nvSpPr>
          <p:cNvPr id="703" name="Google Shape;703;p116"/>
          <p:cNvSpPr txBox="1"/>
          <p:nvPr>
            <p:ph idx="1" type="body"/>
          </p:nvPr>
        </p:nvSpPr>
        <p:spPr>
          <a:xfrm>
            <a:off x="1143000" y="2057400"/>
            <a:ext cx="9872700" cy="42603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0"/>
              </a:spcAft>
              <a:buNone/>
            </a:pPr>
            <a:r>
              <a:rPr lang="en-US"/>
              <a:t>Kindergarten and first coding can be a group or whole class activity</a:t>
            </a:r>
            <a:endParaRPr/>
          </a:p>
          <a:p>
            <a:pPr indent="-88900" lvl="0" marL="241300" rtl="0" algn="l">
              <a:spcBef>
                <a:spcPts val="2100"/>
              </a:spcBef>
              <a:spcAft>
                <a:spcPts val="0"/>
              </a:spcAft>
              <a:buNone/>
            </a:pPr>
            <a:r>
              <a:rPr i="1" lang="en-US"/>
              <a:t>			</a:t>
            </a:r>
            <a:r>
              <a:rPr b="1" i="1" lang="en-US"/>
              <a:t>either </a:t>
            </a:r>
            <a:r>
              <a:rPr i="1" lang="en-US"/>
              <a:t>independently or collaboratively</a:t>
            </a:r>
            <a:endParaRPr i="1"/>
          </a:p>
          <a:p>
            <a:pPr indent="-88900" lvl="0" marL="241300" rtl="0" algn="l">
              <a:spcBef>
                <a:spcPts val="2100"/>
              </a:spcBef>
              <a:spcAft>
                <a:spcPts val="0"/>
              </a:spcAft>
              <a:buNone/>
            </a:pPr>
            <a:r>
              <a:t/>
            </a:r>
            <a:endParaRPr sz="1100"/>
          </a:p>
          <a:p>
            <a:pPr indent="-88900" lvl="0" marL="241300" rtl="0" algn="l">
              <a:spcBef>
                <a:spcPts val="2100"/>
              </a:spcBef>
              <a:spcAft>
                <a:spcPts val="0"/>
              </a:spcAft>
              <a:buNone/>
            </a:pPr>
            <a:r>
              <a:rPr lang="en-US"/>
              <a:t>And can be unplugged or on a computer</a:t>
            </a:r>
            <a:r>
              <a:rPr lang="en-US"/>
              <a:t>:</a:t>
            </a:r>
            <a:endParaRPr/>
          </a:p>
          <a:p>
            <a:pPr indent="-88900" lvl="0" marL="1460500" rtl="0" algn="l">
              <a:spcBef>
                <a:spcPts val="2100"/>
              </a:spcBef>
              <a:spcAft>
                <a:spcPts val="2100"/>
              </a:spcAft>
              <a:buNone/>
            </a:pPr>
            <a:r>
              <a:rPr b="1" i="1" lang="en-US"/>
              <a:t>either</a:t>
            </a:r>
            <a:r>
              <a:rPr b="1" i="1" lang="en-US"/>
              <a:t> </a:t>
            </a:r>
            <a:r>
              <a:rPr i="1" lang="en-US"/>
              <a:t>using a block based language </a:t>
            </a:r>
            <a:r>
              <a:rPr b="1" i="1" lang="en-US"/>
              <a:t>or</a:t>
            </a:r>
            <a:r>
              <a:rPr i="1" lang="en-US"/>
              <a:t> unplugged activities</a:t>
            </a:r>
            <a:endParaRPr i="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17"/>
          <p:cNvSpPr txBox="1"/>
          <p:nvPr>
            <p:ph type="title"/>
          </p:nvPr>
        </p:nvSpPr>
        <p:spPr>
          <a:xfrm>
            <a:off x="945925" y="7011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Elementary - Coding First Grade</a:t>
            </a:r>
            <a:endParaRPr>
              <a:latin typeface="Raleway"/>
              <a:ea typeface="Raleway"/>
              <a:cs typeface="Raleway"/>
              <a:sym typeface="Raleway"/>
            </a:endParaRPr>
          </a:p>
        </p:txBody>
      </p:sp>
      <p:sp>
        <p:nvSpPr>
          <p:cNvPr id="709" name="Google Shape;709;p117"/>
          <p:cNvSpPr txBox="1"/>
          <p:nvPr>
            <p:ph idx="1" type="body"/>
          </p:nvPr>
        </p:nvSpPr>
        <p:spPr>
          <a:xfrm>
            <a:off x="1143000" y="2057400"/>
            <a:ext cx="9872700" cy="40389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0"/>
              </a:spcAft>
              <a:buNone/>
            </a:pPr>
            <a:r>
              <a:rPr lang="en-US"/>
              <a:t>In first grade the language is the same:</a:t>
            </a:r>
            <a:endParaRPr/>
          </a:p>
          <a:p>
            <a:pPr indent="-88900" lvl="0" marL="698500" rtl="0" algn="ctr">
              <a:spcBef>
                <a:spcPts val="2100"/>
              </a:spcBef>
              <a:spcAft>
                <a:spcPts val="0"/>
              </a:spcAft>
              <a:buClr>
                <a:schemeClr val="dk1"/>
              </a:buClr>
              <a:buSzPts val="1100"/>
              <a:buFont typeface="Arial"/>
              <a:buNone/>
            </a:pPr>
            <a:r>
              <a:rPr b="1" i="1" lang="en-US"/>
              <a:t>either </a:t>
            </a:r>
            <a:r>
              <a:rPr i="1" lang="en-US"/>
              <a:t>independently or collaboratively</a:t>
            </a:r>
            <a:endParaRPr i="1"/>
          </a:p>
          <a:p>
            <a:pPr indent="-88900" lvl="0" marL="241300" rtl="0" algn="l">
              <a:spcBef>
                <a:spcPts val="2100"/>
              </a:spcBef>
              <a:spcAft>
                <a:spcPts val="0"/>
              </a:spcAft>
              <a:buClr>
                <a:schemeClr val="dk1"/>
              </a:buClr>
              <a:buSzPts val="1100"/>
              <a:buFont typeface="Arial"/>
              <a:buNone/>
            </a:pPr>
            <a:r>
              <a:t/>
            </a:r>
            <a:endParaRPr sz="1100"/>
          </a:p>
          <a:p>
            <a:pPr indent="-88900" lvl="0" marL="241300" rtl="0" algn="l">
              <a:spcBef>
                <a:spcPts val="2100"/>
              </a:spcBef>
              <a:spcAft>
                <a:spcPts val="0"/>
              </a:spcAft>
              <a:buClr>
                <a:schemeClr val="dk1"/>
              </a:buClr>
              <a:buSzPts val="1100"/>
              <a:buFont typeface="Arial"/>
              <a:buNone/>
            </a:pPr>
            <a:r>
              <a:rPr lang="en-US"/>
              <a:t>And can be unplugged or on a computer:</a:t>
            </a:r>
            <a:endParaRPr/>
          </a:p>
          <a:p>
            <a:pPr indent="-88900" lvl="0" marL="1460500" rtl="0" algn="l">
              <a:spcBef>
                <a:spcPts val="2100"/>
              </a:spcBef>
              <a:spcAft>
                <a:spcPts val="2100"/>
              </a:spcAft>
              <a:buClr>
                <a:schemeClr val="dk1"/>
              </a:buClr>
              <a:buSzPts val="1100"/>
              <a:buFont typeface="Arial"/>
              <a:buNone/>
            </a:pPr>
            <a:r>
              <a:rPr b="1" i="1" lang="en-US"/>
              <a:t>either </a:t>
            </a:r>
            <a:r>
              <a:rPr i="1" lang="en-US"/>
              <a:t>using a block based language </a:t>
            </a:r>
            <a:r>
              <a:rPr b="1" i="1" lang="en-US"/>
              <a:t>or</a:t>
            </a:r>
            <a:r>
              <a:rPr i="1" lang="en-US"/>
              <a:t> unplugged activities</a:t>
            </a:r>
            <a:endParaRPr i="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18"/>
          <p:cNvSpPr txBox="1"/>
          <p:nvPr>
            <p:ph type="title"/>
          </p:nvPr>
        </p:nvSpPr>
        <p:spPr>
          <a:xfrm>
            <a:off x="945925" y="7011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Elementary - Coding Second Grade</a:t>
            </a:r>
            <a:endParaRPr>
              <a:latin typeface="Raleway"/>
              <a:ea typeface="Raleway"/>
              <a:cs typeface="Raleway"/>
              <a:sym typeface="Raleway"/>
            </a:endParaRPr>
          </a:p>
        </p:txBody>
      </p:sp>
      <p:sp>
        <p:nvSpPr>
          <p:cNvPr id="715" name="Google Shape;715;p118"/>
          <p:cNvSpPr txBox="1"/>
          <p:nvPr>
            <p:ph idx="1" type="body"/>
          </p:nvPr>
        </p:nvSpPr>
        <p:spPr>
          <a:xfrm>
            <a:off x="1143000" y="2057400"/>
            <a:ext cx="9872700" cy="40389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0"/>
              </a:spcAft>
              <a:buNone/>
            </a:pPr>
            <a:r>
              <a:rPr lang="en-US"/>
              <a:t>In second grade the language shifts:</a:t>
            </a:r>
            <a:endParaRPr/>
          </a:p>
          <a:p>
            <a:pPr indent="-88900" lvl="0" marL="698500" rtl="0" algn="ctr">
              <a:spcBef>
                <a:spcPts val="2100"/>
              </a:spcBef>
              <a:spcAft>
                <a:spcPts val="0"/>
              </a:spcAft>
              <a:buNone/>
            </a:pPr>
            <a:r>
              <a:rPr b="1" i="1" lang="en-US"/>
              <a:t>both</a:t>
            </a:r>
            <a:r>
              <a:rPr b="1" i="1" lang="en-US"/>
              <a:t> </a:t>
            </a:r>
            <a:r>
              <a:rPr i="1" lang="en-US"/>
              <a:t>independently and collaboratively</a:t>
            </a:r>
            <a:endParaRPr i="1"/>
          </a:p>
          <a:p>
            <a:pPr indent="-88900" lvl="0" marL="241300" rtl="0" algn="l">
              <a:spcBef>
                <a:spcPts val="2100"/>
              </a:spcBef>
              <a:spcAft>
                <a:spcPts val="0"/>
              </a:spcAft>
              <a:buNone/>
            </a:pPr>
            <a:r>
              <a:t/>
            </a:r>
            <a:endParaRPr sz="1100"/>
          </a:p>
          <a:p>
            <a:pPr indent="-88900" lvl="0" marL="241300" rtl="0" algn="l">
              <a:spcBef>
                <a:spcPts val="2100"/>
              </a:spcBef>
              <a:spcAft>
                <a:spcPts val="0"/>
              </a:spcAft>
              <a:buNone/>
            </a:pPr>
            <a:r>
              <a:rPr lang="en-US"/>
              <a:t>And can still be unplugged or on a computer:</a:t>
            </a:r>
            <a:endParaRPr/>
          </a:p>
          <a:p>
            <a:pPr indent="-88900" lvl="0" marL="1460500" rtl="0" algn="l">
              <a:spcBef>
                <a:spcPts val="2100"/>
              </a:spcBef>
              <a:spcAft>
                <a:spcPts val="2100"/>
              </a:spcAft>
              <a:buNone/>
            </a:pPr>
            <a:r>
              <a:rPr i="1" lang="en-US"/>
              <a:t>using a block based language </a:t>
            </a:r>
            <a:r>
              <a:rPr b="1" i="1" lang="en-US"/>
              <a:t>or</a:t>
            </a:r>
            <a:r>
              <a:rPr i="1" lang="en-US"/>
              <a:t> unplugged activities</a:t>
            </a:r>
            <a:endParaRPr i="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19"/>
          <p:cNvSpPr txBox="1"/>
          <p:nvPr>
            <p:ph type="title"/>
          </p:nvPr>
        </p:nvSpPr>
        <p:spPr>
          <a:xfrm>
            <a:off x="1143000" y="609600"/>
            <a:ext cx="9875100" cy="1356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latin typeface="Raleway"/>
                <a:ea typeface="Raleway"/>
                <a:cs typeface="Raleway"/>
                <a:sym typeface="Raleway"/>
              </a:rPr>
              <a:t>Elementary - Coding Third </a:t>
            </a:r>
            <a:r>
              <a:rPr lang="en-US">
                <a:latin typeface="Raleway"/>
                <a:ea typeface="Raleway"/>
                <a:cs typeface="Raleway"/>
                <a:sym typeface="Raleway"/>
              </a:rPr>
              <a:t>Grade</a:t>
            </a:r>
            <a:endParaRPr>
              <a:latin typeface="Raleway"/>
              <a:ea typeface="Raleway"/>
              <a:cs typeface="Raleway"/>
              <a:sym typeface="Raleway"/>
            </a:endParaRPr>
          </a:p>
        </p:txBody>
      </p:sp>
      <p:sp>
        <p:nvSpPr>
          <p:cNvPr id="721" name="Google Shape;721;p119"/>
          <p:cNvSpPr txBox="1"/>
          <p:nvPr>
            <p:ph idx="1" type="body"/>
          </p:nvPr>
        </p:nvSpPr>
        <p:spPr>
          <a:xfrm>
            <a:off x="1143000" y="2057400"/>
            <a:ext cx="9872700" cy="4038900"/>
          </a:xfrm>
          <a:prstGeom prst="rect">
            <a:avLst/>
          </a:prstGeom>
        </p:spPr>
        <p:txBody>
          <a:bodyPr anchorCtr="0" anchor="t" bIns="121900" lIns="121900" spcFirstLastPara="1" rIns="121900" wrap="square" tIns="121900">
            <a:noAutofit/>
          </a:bodyPr>
          <a:lstStyle/>
          <a:p>
            <a:pPr indent="-88900" lvl="0" marL="241300" rtl="0" algn="l">
              <a:spcBef>
                <a:spcPts val="1500"/>
              </a:spcBef>
              <a:spcAft>
                <a:spcPts val="0"/>
              </a:spcAft>
              <a:buNone/>
            </a:pPr>
            <a:r>
              <a:rPr lang="en-US"/>
              <a:t>By third</a:t>
            </a:r>
            <a:r>
              <a:rPr lang="en-US"/>
              <a:t> grade the language shifts:</a:t>
            </a:r>
            <a:endParaRPr/>
          </a:p>
          <a:p>
            <a:pPr indent="-88900" lvl="0" marL="1460500" rtl="0" algn="l">
              <a:spcBef>
                <a:spcPts val="2100"/>
              </a:spcBef>
              <a:spcAft>
                <a:spcPts val="0"/>
              </a:spcAft>
              <a:buNone/>
            </a:pPr>
            <a:r>
              <a:rPr b="1" i="1" lang="en-US"/>
              <a:t>both </a:t>
            </a:r>
            <a:r>
              <a:rPr i="1" lang="en-US"/>
              <a:t>independently </a:t>
            </a:r>
            <a:r>
              <a:rPr b="1" i="1" lang="en-US"/>
              <a:t>and </a:t>
            </a:r>
            <a:r>
              <a:rPr i="1" lang="en-US"/>
              <a:t>collaboratively</a:t>
            </a:r>
            <a:endParaRPr i="1"/>
          </a:p>
          <a:p>
            <a:pPr indent="-88900" lvl="0" marL="1460500" rtl="0" algn="l">
              <a:spcBef>
                <a:spcPts val="2100"/>
              </a:spcBef>
              <a:spcAft>
                <a:spcPts val="0"/>
              </a:spcAft>
              <a:buNone/>
            </a:pPr>
            <a:r>
              <a:t/>
            </a:r>
            <a:endParaRPr i="1"/>
          </a:p>
          <a:p>
            <a:pPr indent="-88900" lvl="0" marL="88900" rtl="0" algn="l">
              <a:spcBef>
                <a:spcPts val="2100"/>
              </a:spcBef>
              <a:spcAft>
                <a:spcPts val="0"/>
              </a:spcAft>
              <a:buNone/>
            </a:pPr>
            <a:r>
              <a:rPr lang="en-US"/>
              <a:t>And they must code on a computer:</a:t>
            </a:r>
            <a:endParaRPr/>
          </a:p>
          <a:p>
            <a:pPr indent="-88900" lvl="0" marL="88900" rtl="0" algn="ctr">
              <a:spcBef>
                <a:spcPts val="2100"/>
              </a:spcBef>
              <a:spcAft>
                <a:spcPts val="2100"/>
              </a:spcAft>
              <a:buNone/>
            </a:pPr>
            <a:r>
              <a:rPr i="1" lang="en-US"/>
              <a:t>using a block or text based language</a:t>
            </a:r>
            <a:endParaRPr i="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20"/>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pic>
        <p:nvPicPr>
          <p:cNvPr id="731" name="Google Shape;731;p121"/>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732" name="Google Shape;732;p1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t/>
            </a:r>
            <a:endParaRPr b="1" sz="7500">
              <a:latin typeface="Raleway"/>
              <a:ea typeface="Raleway"/>
              <a:cs typeface="Raleway"/>
              <a:sym typeface="Raleway"/>
            </a:endParaRPr>
          </a:p>
          <a:p>
            <a:pPr indent="0" lvl="0" marL="0" marR="0" rtl="0" algn="ctr">
              <a:lnSpc>
                <a:spcPct val="90000"/>
              </a:lnSpc>
              <a:spcBef>
                <a:spcPts val="0"/>
              </a:spcBef>
              <a:spcAft>
                <a:spcPts val="0"/>
              </a:spcAft>
              <a:buClr>
                <a:schemeClr val="dk1"/>
              </a:buClr>
              <a:buFont typeface="Calibri"/>
              <a:buNone/>
            </a:pPr>
            <a:r>
              <a:rPr b="1" lang="en-US" sz="7500">
                <a:latin typeface="Raleway"/>
                <a:ea typeface="Raleway"/>
                <a:cs typeface="Raleway"/>
                <a:sym typeface="Raleway"/>
              </a:rPr>
              <a:t>Lesson </a:t>
            </a:r>
            <a:endParaRPr b="1" i="0" sz="7500" u="none" cap="none" strike="noStrike">
              <a:solidFill>
                <a:schemeClr val="dk1"/>
              </a:solidFill>
              <a:latin typeface="Raleway"/>
              <a:ea typeface="Raleway"/>
              <a:cs typeface="Raleway"/>
              <a:sym typeface="Raleway"/>
            </a:endParaRPr>
          </a:p>
        </p:txBody>
      </p:sp>
      <p:sp>
        <p:nvSpPr>
          <p:cNvPr id="733" name="Google Shape;733;p1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chemeClr val="dk1"/>
              </a:buClr>
              <a:buFont typeface="Arial"/>
              <a:buNone/>
            </a:pPr>
            <a:r>
              <a:rPr i="1" lang="en-US" sz="3600"/>
              <a:t>Computers, Computers Everywhere</a:t>
            </a:r>
            <a:endParaRPr i="1" sz="3600"/>
          </a:p>
          <a:p>
            <a:pPr indent="0" lvl="0" marL="0" marR="0" rtl="0" algn="ctr">
              <a:lnSpc>
                <a:spcPct val="90000"/>
              </a:lnSpc>
              <a:spcBef>
                <a:spcPts val="1000"/>
              </a:spcBef>
              <a:spcAft>
                <a:spcPts val="0"/>
              </a:spcAft>
              <a:buClr>
                <a:schemeClr val="dk1"/>
              </a:buClr>
              <a:buFont typeface="Arial"/>
              <a:buNone/>
            </a:pPr>
            <a:r>
              <a:rPr i="1" lang="en-US" sz="1800"/>
              <a:t>(from Exploring Computer Science )</a:t>
            </a:r>
            <a:endParaRPr i="1" sz="1800"/>
          </a:p>
        </p:txBody>
      </p:sp>
      <p:sp>
        <p:nvSpPr>
          <p:cNvPr id="734" name="Google Shape;734;p121"/>
          <p:cNvSpPr txBox="1"/>
          <p:nvPr/>
        </p:nvSpPr>
        <p:spPr>
          <a:xfrm>
            <a:off x="5193088" y="6183084"/>
            <a:ext cx="6919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Elementary Coaches Academy</a:t>
            </a:r>
            <a:endParaRPr sz="1800">
              <a:solidFill>
                <a:schemeClr val="dk1"/>
              </a:solidFill>
              <a:latin typeface="Calibri"/>
              <a:ea typeface="Calibri"/>
              <a:cs typeface="Calibri"/>
              <a:sym typeface="Calibri"/>
            </a:endParaRPr>
          </a:p>
          <a:p>
            <a:pPr indent="0" lvl="0" marL="0" marR="0" rtl="0" algn="r">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Learning Resources</a:t>
            </a:r>
            <a:endParaRPr/>
          </a:p>
        </p:txBody>
      </p:sp>
      <p:sp>
        <p:nvSpPr>
          <p:cNvPr id="740" name="Google Shape;740;p12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57200" lvl="0" marL="457200" rtl="0" algn="l">
              <a:spcBef>
                <a:spcPts val="1000"/>
              </a:spcBef>
              <a:spcAft>
                <a:spcPts val="0"/>
              </a:spcAft>
              <a:buSzPts val="3600"/>
              <a:buChar char="•"/>
            </a:pPr>
            <a:r>
              <a:rPr lang="en-US" sz="3600"/>
              <a:t>Bits 				10 - 15 min activities</a:t>
            </a:r>
            <a:endParaRPr sz="3600"/>
          </a:p>
          <a:p>
            <a:pPr indent="-457200" lvl="6" marL="3200400" rtl="0" algn="l">
              <a:spcBef>
                <a:spcPts val="0"/>
              </a:spcBef>
              <a:spcAft>
                <a:spcPts val="0"/>
              </a:spcAft>
              <a:buSzPts val="3600"/>
              <a:buChar char="•"/>
            </a:pPr>
            <a:r>
              <a:rPr lang="en-US" sz="3600"/>
              <a:t>perfect for warm ups and faculty meetings</a:t>
            </a:r>
            <a:endParaRPr sz="3600"/>
          </a:p>
          <a:p>
            <a:pPr indent="-457200" lvl="0" marL="457200" rtl="0" algn="l">
              <a:spcBef>
                <a:spcPts val="0"/>
              </a:spcBef>
              <a:spcAft>
                <a:spcPts val="0"/>
              </a:spcAft>
              <a:buSzPts val="3600"/>
              <a:buChar char="•"/>
            </a:pPr>
            <a:r>
              <a:rPr lang="en-US" sz="3600"/>
              <a:t>Nybbles		30 - 45 minutes</a:t>
            </a:r>
            <a:endParaRPr sz="3600"/>
          </a:p>
          <a:p>
            <a:pPr indent="-457200" lvl="6" marL="3200400" rtl="0" algn="l">
              <a:spcBef>
                <a:spcPts val="0"/>
              </a:spcBef>
              <a:spcAft>
                <a:spcPts val="0"/>
              </a:spcAft>
              <a:buSzPts val="3600"/>
              <a:buChar char="•"/>
            </a:pPr>
            <a:r>
              <a:rPr lang="en-US" sz="3600"/>
              <a:t>planning period length activities</a:t>
            </a:r>
            <a:endParaRPr sz="3600"/>
          </a:p>
          <a:p>
            <a:pPr indent="-457200" lvl="0" marL="457200" rtl="0" algn="l">
              <a:spcBef>
                <a:spcPts val="0"/>
              </a:spcBef>
              <a:spcAft>
                <a:spcPts val="0"/>
              </a:spcAft>
              <a:buSzPts val="3600"/>
              <a:buChar char="•"/>
            </a:pPr>
            <a:r>
              <a:rPr lang="en-US" sz="3600"/>
              <a:t>Bytes			1 - 2 hours</a:t>
            </a:r>
            <a:endParaRPr sz="3600"/>
          </a:p>
          <a:p>
            <a:pPr indent="-457200" lvl="6" marL="3200400" rtl="0" algn="l">
              <a:spcBef>
                <a:spcPts val="0"/>
              </a:spcBef>
              <a:spcAft>
                <a:spcPts val="0"/>
              </a:spcAft>
              <a:buSzPts val="3600"/>
              <a:buChar char="•"/>
            </a:pPr>
            <a:r>
              <a:rPr lang="en-US" sz="3600"/>
              <a:t>after school or to build a PD day</a:t>
            </a:r>
            <a:endParaRPr sz="3600"/>
          </a:p>
        </p:txBody>
      </p:sp>
      <p:sp>
        <p:nvSpPr>
          <p:cNvPr id="741" name="Google Shape;741;p122"/>
          <p:cNvSpPr txBox="1"/>
          <p:nvPr/>
        </p:nvSpPr>
        <p:spPr>
          <a:xfrm>
            <a:off x="3645775" y="1527300"/>
            <a:ext cx="6598500" cy="38034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400">
                <a:solidFill>
                  <a:srgbClr val="FFFFFF"/>
                </a:solidFill>
                <a:latin typeface="Raleway"/>
                <a:ea typeface="Raleway"/>
                <a:cs typeface="Raleway"/>
                <a:sym typeface="Raleway"/>
              </a:rPr>
              <a:t>This lesson is an example of a Nybble</a:t>
            </a:r>
            <a:endParaRPr b="1" sz="64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Megabyte</a:t>
            </a:r>
            <a:endParaRPr/>
          </a:p>
        </p:txBody>
      </p:sp>
      <p:sp>
        <p:nvSpPr>
          <p:cNvPr id="747" name="Google Shape;747;p12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600"/>
              <a:t>Combo of the bits, nybbles and bytes to make a whole day PD</a:t>
            </a:r>
            <a:endParaRPr sz="3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2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Terabyte</a:t>
            </a:r>
            <a:endParaRPr/>
          </a:p>
        </p:txBody>
      </p:sp>
      <p:sp>
        <p:nvSpPr>
          <p:cNvPr id="753" name="Google Shape;753;p124"/>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600"/>
              <a:t>The Elementary Coaches Academy!</a:t>
            </a:r>
            <a:endParaRPr sz="3600"/>
          </a:p>
        </p:txBody>
      </p:sp>
      <p:pic>
        <p:nvPicPr>
          <p:cNvPr id="754" name="Google Shape;754;p124"/>
          <p:cNvPicPr preferRelativeResize="0"/>
          <p:nvPr/>
        </p:nvPicPr>
        <p:blipFill>
          <a:blip r:embed="rId3">
            <a:alphaModFix/>
          </a:blip>
          <a:stretch>
            <a:fillRect/>
          </a:stretch>
        </p:blipFill>
        <p:spPr>
          <a:xfrm rot="-3">
            <a:off x="4422033" y="3426173"/>
            <a:ext cx="3347925" cy="275064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2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Content Review - Computer Systems</a:t>
            </a:r>
            <a:endParaRPr/>
          </a:p>
        </p:txBody>
      </p:sp>
      <p:sp>
        <p:nvSpPr>
          <p:cNvPr id="760" name="Google Shape;760;p12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b="1" lang="en-US" sz="3200">
                <a:latin typeface="Raleway"/>
                <a:ea typeface="Raleway"/>
                <a:cs typeface="Raleway"/>
                <a:sym typeface="Raleway"/>
              </a:rPr>
              <a:t>Binary - </a:t>
            </a:r>
            <a:r>
              <a:rPr lang="en-US" sz="3200">
                <a:latin typeface="Raleway"/>
                <a:ea typeface="Raleway"/>
                <a:cs typeface="Raleway"/>
                <a:sym typeface="Raleway"/>
              </a:rPr>
              <a:t>Computers can only  work with 1’s and 0’s (on/off)</a:t>
            </a:r>
            <a:endParaRPr sz="3200">
              <a:latin typeface="Raleway"/>
              <a:ea typeface="Raleway"/>
              <a:cs typeface="Raleway"/>
              <a:sym typeface="Raleway"/>
            </a:endParaRPr>
          </a:p>
          <a:p>
            <a:pPr indent="-431800" lvl="0" marL="457200" rtl="0" algn="l">
              <a:spcBef>
                <a:spcPts val="1000"/>
              </a:spcBef>
              <a:spcAft>
                <a:spcPts val="0"/>
              </a:spcAft>
              <a:buSzPts val="3200"/>
              <a:buFont typeface="Raleway"/>
              <a:buChar char="•"/>
            </a:pPr>
            <a:r>
              <a:rPr lang="en-US" sz="3200">
                <a:latin typeface="Raleway"/>
                <a:ea typeface="Raleway"/>
                <a:cs typeface="Raleway"/>
                <a:sym typeface="Raleway"/>
              </a:rPr>
              <a:t>All data and information stored in binary</a:t>
            </a:r>
            <a:endParaRPr sz="3200">
              <a:latin typeface="Raleway"/>
              <a:ea typeface="Raleway"/>
              <a:cs typeface="Raleway"/>
              <a:sym typeface="Raleway"/>
            </a:endParaRPr>
          </a:p>
          <a:p>
            <a:pPr indent="-431800" lvl="0" marL="457200" rtl="0" algn="l">
              <a:spcBef>
                <a:spcPts val="0"/>
              </a:spcBef>
              <a:spcAft>
                <a:spcPts val="0"/>
              </a:spcAft>
              <a:buSzPts val="3200"/>
              <a:buFont typeface="Raleway"/>
              <a:buChar char="•"/>
            </a:pPr>
            <a:r>
              <a:rPr lang="en-US" sz="3200">
                <a:latin typeface="Raleway"/>
                <a:ea typeface="Raleway"/>
                <a:cs typeface="Raleway"/>
                <a:sym typeface="Raleway"/>
              </a:rPr>
              <a:t>Program commands (code) are listed in binary</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0" lvl="0" marL="0" rtl="0" algn="l">
              <a:spcBef>
                <a:spcPts val="1000"/>
              </a:spcBef>
              <a:spcAft>
                <a:spcPts val="0"/>
              </a:spcAft>
              <a:buClr>
                <a:schemeClr val="dk1"/>
              </a:buClr>
              <a:buSzPts val="1100"/>
              <a:buFont typeface="Arial"/>
              <a:buNone/>
            </a:pPr>
            <a:r>
              <a:rPr lang="en-US" sz="3200">
                <a:latin typeface="Raleway"/>
                <a:ea typeface="Raleway"/>
                <a:cs typeface="Raleway"/>
                <a:sym typeface="Raleway"/>
              </a:rPr>
              <a:t>We need to change information that WE understand to binary so the computer can process it</a:t>
            </a:r>
            <a:endParaRPr sz="32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rPr>
              <a:t>Structure</a:t>
            </a:r>
            <a:r>
              <a:rPr b="1" lang="en-US">
                <a:solidFill>
                  <a:srgbClr val="666666"/>
                </a:solidFill>
              </a:rPr>
              <a:t>:</a:t>
            </a:r>
            <a:endParaRPr b="1">
              <a:solidFill>
                <a:srgbClr val="666666"/>
              </a:solidFill>
            </a:endParaRPr>
          </a:p>
        </p:txBody>
      </p:sp>
      <p:sp>
        <p:nvSpPr>
          <p:cNvPr id="400" name="Google Shape;400;p72"/>
          <p:cNvSpPr txBox="1"/>
          <p:nvPr>
            <p:ph idx="1" type="body"/>
          </p:nvPr>
        </p:nvSpPr>
        <p:spPr>
          <a:xfrm>
            <a:off x="1537150" y="1444625"/>
            <a:ext cx="10326600" cy="4932000"/>
          </a:xfrm>
          <a:prstGeom prst="rect">
            <a:avLst/>
          </a:prstGeom>
        </p:spPr>
        <p:txBody>
          <a:bodyPr anchorCtr="0" anchor="t" bIns="91425" lIns="91425" spcFirstLastPara="1" rIns="91425" wrap="square" tIns="91425">
            <a:noAutofit/>
          </a:bodyPr>
          <a:lstStyle/>
          <a:p>
            <a:pPr indent="-431800" lvl="0" marL="457200" rtl="0" algn="l">
              <a:lnSpc>
                <a:spcPct val="114000"/>
              </a:lnSpc>
              <a:spcBef>
                <a:spcPts val="1000"/>
              </a:spcBef>
              <a:spcAft>
                <a:spcPts val="0"/>
              </a:spcAft>
              <a:buSzPts val="3200"/>
              <a:buFont typeface="Raleway"/>
              <a:buChar char="•"/>
            </a:pPr>
            <a:r>
              <a:rPr lang="en-US" sz="3200">
                <a:latin typeface="Raleway"/>
                <a:ea typeface="Raleway"/>
                <a:cs typeface="Raleway"/>
                <a:sym typeface="Raleway"/>
              </a:rPr>
              <a:t>Summer - 4 in person days</a:t>
            </a:r>
            <a:endParaRPr sz="3200">
              <a:latin typeface="Raleway"/>
              <a:ea typeface="Raleway"/>
              <a:cs typeface="Raleway"/>
              <a:sym typeface="Raleway"/>
            </a:endParaRPr>
          </a:p>
          <a:p>
            <a:pPr indent="0" lvl="0" marL="457200" rtl="0" algn="l">
              <a:lnSpc>
                <a:spcPct val="114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4000"/>
              </a:lnSpc>
              <a:spcBef>
                <a:spcPts val="1000"/>
              </a:spcBef>
              <a:spcAft>
                <a:spcPts val="0"/>
              </a:spcAft>
              <a:buSzPts val="3200"/>
              <a:buFont typeface="Raleway"/>
              <a:buChar char="•"/>
            </a:pPr>
            <a:r>
              <a:rPr lang="en-US" sz="3200">
                <a:latin typeface="Raleway"/>
                <a:ea typeface="Raleway"/>
                <a:cs typeface="Raleway"/>
                <a:sym typeface="Raleway"/>
              </a:rPr>
              <a:t>October &amp; March/April Saturday sessions</a:t>
            </a:r>
            <a:endParaRPr sz="3200">
              <a:latin typeface="Raleway"/>
              <a:ea typeface="Raleway"/>
              <a:cs typeface="Raleway"/>
              <a:sym typeface="Raleway"/>
            </a:endParaRPr>
          </a:p>
          <a:p>
            <a:pPr indent="0" lvl="0" marL="457200" rtl="0" algn="l">
              <a:lnSpc>
                <a:spcPct val="114000"/>
              </a:lnSpc>
              <a:spcBef>
                <a:spcPts val="1000"/>
              </a:spcBef>
              <a:spcAft>
                <a:spcPts val="0"/>
              </a:spcAft>
              <a:buNone/>
            </a:pPr>
            <a:r>
              <a:t/>
            </a:r>
            <a:endParaRPr sz="3200">
              <a:latin typeface="Raleway"/>
              <a:ea typeface="Raleway"/>
              <a:cs typeface="Raleway"/>
              <a:sym typeface="Raleway"/>
            </a:endParaRPr>
          </a:p>
          <a:p>
            <a:pPr indent="-431800" lvl="0" marL="457200" rtl="0" algn="l">
              <a:lnSpc>
                <a:spcPct val="114000"/>
              </a:lnSpc>
              <a:spcBef>
                <a:spcPts val="1000"/>
              </a:spcBef>
              <a:spcAft>
                <a:spcPts val="0"/>
              </a:spcAft>
              <a:buSzPts val="3200"/>
              <a:buFont typeface="Raleway"/>
              <a:buChar char="•"/>
            </a:pPr>
            <a:r>
              <a:rPr lang="en-US" sz="3200">
                <a:latin typeface="Raleway"/>
                <a:ea typeface="Raleway"/>
                <a:cs typeface="Raleway"/>
                <a:sym typeface="Raleway"/>
              </a:rPr>
              <a:t>Nov - March weekly online sessions</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2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Computer Systems - Input Devices</a:t>
            </a:r>
            <a:endParaRPr/>
          </a:p>
        </p:txBody>
      </p:sp>
      <p:sp>
        <p:nvSpPr>
          <p:cNvPr id="766" name="Google Shape;766;p12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4800"/>
              <a:t>Examples of input devices</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rPr lang="en-US" sz="4800"/>
              <a:t>Input devices take our information and change it to binary</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0" st="0"/>
                                            </p:txEl>
                                          </p:spTgt>
                                        </p:tgtEl>
                                        <p:attrNameLst>
                                          <p:attrName>style.visibility</p:attrName>
                                        </p:attrNameLst>
                                      </p:cBhvr>
                                      <p:to>
                                        <p:strVal val="visible"/>
                                      </p:to>
                                    </p:set>
                                    <p:animEffect filter="fade" transition="in">
                                      <p:cBhvr>
                                        <p:cTn dur="1000"/>
                                        <p:tgtEl>
                                          <p:spTgt spid="7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1" st="1"/>
                                            </p:txEl>
                                          </p:spTgt>
                                        </p:tgtEl>
                                        <p:attrNameLst>
                                          <p:attrName>style.visibility</p:attrName>
                                        </p:attrNameLst>
                                      </p:cBhvr>
                                      <p:to>
                                        <p:strVal val="visible"/>
                                      </p:to>
                                    </p:set>
                                    <p:animEffect filter="fade" transition="in">
                                      <p:cBhvr>
                                        <p:cTn dur="1000"/>
                                        <p:tgtEl>
                                          <p:spTgt spid="7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2" st="2"/>
                                            </p:txEl>
                                          </p:spTgt>
                                        </p:tgtEl>
                                        <p:attrNameLst>
                                          <p:attrName>style.visibility</p:attrName>
                                        </p:attrNameLst>
                                      </p:cBhvr>
                                      <p:to>
                                        <p:strVal val="visible"/>
                                      </p:to>
                                    </p:set>
                                    <p:animEffect filter="fade" transition="in">
                                      <p:cBhvr>
                                        <p:cTn dur="1000"/>
                                        <p:tgtEl>
                                          <p:spTgt spid="7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3" st="3"/>
                                            </p:txEl>
                                          </p:spTgt>
                                        </p:tgtEl>
                                        <p:attrNameLst>
                                          <p:attrName>style.visibility</p:attrName>
                                        </p:attrNameLst>
                                      </p:cBhvr>
                                      <p:to>
                                        <p:strVal val="visible"/>
                                      </p:to>
                                    </p:set>
                                    <p:animEffect filter="fade" transition="in">
                                      <p:cBhvr>
                                        <p:cTn dur="1000"/>
                                        <p:tgtEl>
                                          <p:spTgt spid="7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4" st="4"/>
                                            </p:txEl>
                                          </p:spTgt>
                                        </p:tgtEl>
                                        <p:attrNameLst>
                                          <p:attrName>style.visibility</p:attrName>
                                        </p:attrNameLst>
                                      </p:cBhvr>
                                      <p:to>
                                        <p:strVal val="visible"/>
                                      </p:to>
                                    </p:set>
                                    <p:animEffect filter="fade" transition="in">
                                      <p:cBhvr>
                                        <p:cTn dur="1000"/>
                                        <p:tgtEl>
                                          <p:spTgt spid="7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5" st="5"/>
                                            </p:txEl>
                                          </p:spTgt>
                                        </p:tgtEl>
                                        <p:attrNameLst>
                                          <p:attrName>style.visibility</p:attrName>
                                        </p:attrNameLst>
                                      </p:cBhvr>
                                      <p:to>
                                        <p:strVal val="visible"/>
                                      </p:to>
                                    </p:set>
                                    <p:animEffect filter="fade" transition="in">
                                      <p:cBhvr>
                                        <p:cTn dur="1000"/>
                                        <p:tgtEl>
                                          <p:spTgt spid="7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6" st="6"/>
                                            </p:txEl>
                                          </p:spTgt>
                                        </p:tgtEl>
                                        <p:attrNameLst>
                                          <p:attrName>style.visibility</p:attrName>
                                        </p:attrNameLst>
                                      </p:cBhvr>
                                      <p:to>
                                        <p:strVal val="visible"/>
                                      </p:to>
                                    </p:set>
                                    <p:animEffect filter="fade" transition="in">
                                      <p:cBhvr>
                                        <p:cTn dur="1000"/>
                                        <p:tgtEl>
                                          <p:spTgt spid="7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7" st="7"/>
                                            </p:txEl>
                                          </p:spTgt>
                                        </p:tgtEl>
                                        <p:attrNameLst>
                                          <p:attrName>style.visibility</p:attrName>
                                        </p:attrNameLst>
                                      </p:cBhvr>
                                      <p:to>
                                        <p:strVal val="visible"/>
                                      </p:to>
                                    </p:set>
                                    <p:animEffect filter="fade" transition="in">
                                      <p:cBhvr>
                                        <p:cTn dur="1000"/>
                                        <p:tgtEl>
                                          <p:spTgt spid="7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8" st="8"/>
                                            </p:txEl>
                                          </p:spTgt>
                                        </p:tgtEl>
                                        <p:attrNameLst>
                                          <p:attrName>style.visibility</p:attrName>
                                        </p:attrNameLst>
                                      </p:cBhvr>
                                      <p:to>
                                        <p:strVal val="visible"/>
                                      </p:to>
                                    </p:set>
                                    <p:animEffect filter="fade" transition="in">
                                      <p:cBhvr>
                                        <p:cTn dur="1000"/>
                                        <p:tgtEl>
                                          <p:spTgt spid="76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xEl>
                                              <p:pRg end="9" st="9"/>
                                            </p:txEl>
                                          </p:spTgt>
                                        </p:tgtEl>
                                        <p:attrNameLst>
                                          <p:attrName>style.visibility</p:attrName>
                                        </p:attrNameLst>
                                      </p:cBhvr>
                                      <p:to>
                                        <p:strVal val="visible"/>
                                      </p:to>
                                    </p:set>
                                    <p:animEffect filter="fade" transition="in">
                                      <p:cBhvr>
                                        <p:cTn dur="1000"/>
                                        <p:tgtEl>
                                          <p:spTgt spid="76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2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Computer Systems - Input Devices</a:t>
            </a:r>
            <a:endParaRPr/>
          </a:p>
        </p:txBody>
      </p:sp>
      <p:sp>
        <p:nvSpPr>
          <p:cNvPr id="772" name="Google Shape;772;p127"/>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Keyboard - hit the </a:t>
            </a:r>
            <a:r>
              <a:rPr b="1" lang="en-US" sz="3200">
                <a:latin typeface="Raleway"/>
                <a:ea typeface="Raleway"/>
                <a:cs typeface="Raleway"/>
                <a:sym typeface="Raleway"/>
              </a:rPr>
              <a:t>A</a:t>
            </a:r>
            <a:r>
              <a:rPr lang="en-US" sz="3200">
                <a:latin typeface="Raleway"/>
                <a:ea typeface="Raleway"/>
                <a:cs typeface="Raleway"/>
                <a:sym typeface="Raleway"/>
              </a:rPr>
              <a:t> key</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1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There’s not a tiny </a:t>
            </a:r>
            <a:r>
              <a:rPr b="1" lang="en-US" sz="3200">
                <a:latin typeface="Raleway"/>
                <a:ea typeface="Raleway"/>
                <a:cs typeface="Raleway"/>
                <a:sym typeface="Raleway"/>
              </a:rPr>
              <a:t>A</a:t>
            </a:r>
            <a:r>
              <a:rPr lang="en-US" sz="3200">
                <a:latin typeface="Raleway"/>
                <a:ea typeface="Raleway"/>
                <a:cs typeface="Raleway"/>
                <a:sym typeface="Raleway"/>
              </a:rPr>
              <a:t> that moves into the computer</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1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Each key is assigned a number		A = 65</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1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65 in binary is 1000001 - so the keyboard sends a set of electric pulses to send the binary of 65 to the processor</a:t>
            </a:r>
            <a:endParaRPr sz="3200">
              <a:latin typeface="Raleway"/>
              <a:ea typeface="Raleway"/>
              <a:cs typeface="Raleway"/>
              <a:sym typeface="Raleway"/>
            </a:endParaRPr>
          </a:p>
          <a:p>
            <a:pPr indent="0" lvl="0" marL="0" rtl="0" algn="l">
              <a:spcBef>
                <a:spcPts val="1000"/>
              </a:spcBef>
              <a:spcAft>
                <a:spcPts val="0"/>
              </a:spcAft>
              <a:buNone/>
            </a:pPr>
            <a:r>
              <a:t/>
            </a:r>
            <a:endParaRPr/>
          </a:p>
        </p:txBody>
      </p:sp>
      <p:pic>
        <p:nvPicPr>
          <p:cNvPr id="773" name="Google Shape;773;p127"/>
          <p:cNvPicPr preferRelativeResize="0"/>
          <p:nvPr/>
        </p:nvPicPr>
        <p:blipFill>
          <a:blip r:embed="rId3">
            <a:alphaModFix/>
          </a:blip>
          <a:stretch>
            <a:fillRect/>
          </a:stretch>
        </p:blipFill>
        <p:spPr>
          <a:xfrm>
            <a:off x="9885746" y="1469725"/>
            <a:ext cx="1468100" cy="15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Computer Systems - Output</a:t>
            </a:r>
            <a:endParaRPr/>
          </a:p>
        </p:txBody>
      </p:sp>
      <p:sp>
        <p:nvSpPr>
          <p:cNvPr id="779" name="Google Shape;779;p12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4800"/>
              <a:t>Changes the binary back to a format we can understand</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rPr lang="en-US" sz="4800"/>
              <a:t>Screen, Speakers, Printers….</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0" st="0"/>
                                            </p:txEl>
                                          </p:spTgt>
                                        </p:tgtEl>
                                        <p:attrNameLst>
                                          <p:attrName>style.visibility</p:attrName>
                                        </p:attrNameLst>
                                      </p:cBhvr>
                                      <p:to>
                                        <p:strVal val="visible"/>
                                      </p:to>
                                    </p:set>
                                    <p:animEffect filter="fade" transition="in">
                                      <p:cBhvr>
                                        <p:cTn dur="1000"/>
                                        <p:tgtEl>
                                          <p:spTgt spid="7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1" st="1"/>
                                            </p:txEl>
                                          </p:spTgt>
                                        </p:tgtEl>
                                        <p:attrNameLst>
                                          <p:attrName>style.visibility</p:attrName>
                                        </p:attrNameLst>
                                      </p:cBhvr>
                                      <p:to>
                                        <p:strVal val="visible"/>
                                      </p:to>
                                    </p:set>
                                    <p:animEffect filter="fade" transition="in">
                                      <p:cBhvr>
                                        <p:cTn dur="1000"/>
                                        <p:tgtEl>
                                          <p:spTgt spid="7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2" st="2"/>
                                            </p:txEl>
                                          </p:spTgt>
                                        </p:tgtEl>
                                        <p:attrNameLst>
                                          <p:attrName>style.visibility</p:attrName>
                                        </p:attrNameLst>
                                      </p:cBhvr>
                                      <p:to>
                                        <p:strVal val="visible"/>
                                      </p:to>
                                    </p:set>
                                    <p:animEffect filter="fade" transition="in">
                                      <p:cBhvr>
                                        <p:cTn dur="1000"/>
                                        <p:tgtEl>
                                          <p:spTgt spid="7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3" st="3"/>
                                            </p:txEl>
                                          </p:spTgt>
                                        </p:tgtEl>
                                        <p:attrNameLst>
                                          <p:attrName>style.visibility</p:attrName>
                                        </p:attrNameLst>
                                      </p:cBhvr>
                                      <p:to>
                                        <p:strVal val="visible"/>
                                      </p:to>
                                    </p:set>
                                    <p:animEffect filter="fade" transition="in">
                                      <p:cBhvr>
                                        <p:cTn dur="1000"/>
                                        <p:tgtEl>
                                          <p:spTgt spid="7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4" st="4"/>
                                            </p:txEl>
                                          </p:spTgt>
                                        </p:tgtEl>
                                        <p:attrNameLst>
                                          <p:attrName>style.visibility</p:attrName>
                                        </p:attrNameLst>
                                      </p:cBhvr>
                                      <p:to>
                                        <p:strVal val="visible"/>
                                      </p:to>
                                    </p:set>
                                    <p:animEffect filter="fade" transition="in">
                                      <p:cBhvr>
                                        <p:cTn dur="1000"/>
                                        <p:tgtEl>
                                          <p:spTgt spid="7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5" st="5"/>
                                            </p:txEl>
                                          </p:spTgt>
                                        </p:tgtEl>
                                        <p:attrNameLst>
                                          <p:attrName>style.visibility</p:attrName>
                                        </p:attrNameLst>
                                      </p:cBhvr>
                                      <p:to>
                                        <p:strVal val="visible"/>
                                      </p:to>
                                    </p:set>
                                    <p:animEffect filter="fade" transition="in">
                                      <p:cBhvr>
                                        <p:cTn dur="1000"/>
                                        <p:tgtEl>
                                          <p:spTgt spid="7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6" st="6"/>
                                            </p:txEl>
                                          </p:spTgt>
                                        </p:tgtEl>
                                        <p:attrNameLst>
                                          <p:attrName>style.visibility</p:attrName>
                                        </p:attrNameLst>
                                      </p:cBhvr>
                                      <p:to>
                                        <p:strVal val="visible"/>
                                      </p:to>
                                    </p:set>
                                    <p:animEffect filter="fade" transition="in">
                                      <p:cBhvr>
                                        <p:cTn dur="1000"/>
                                        <p:tgtEl>
                                          <p:spTgt spid="7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7" st="7"/>
                                            </p:txEl>
                                          </p:spTgt>
                                        </p:tgtEl>
                                        <p:attrNameLst>
                                          <p:attrName>style.visibility</p:attrName>
                                        </p:attrNameLst>
                                      </p:cBhvr>
                                      <p:to>
                                        <p:strVal val="visible"/>
                                      </p:to>
                                    </p:set>
                                    <p:animEffect filter="fade" transition="in">
                                      <p:cBhvr>
                                        <p:cTn dur="1000"/>
                                        <p:tgtEl>
                                          <p:spTgt spid="77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2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Computer Systems - Processor</a:t>
            </a:r>
            <a:endParaRPr/>
          </a:p>
        </p:txBody>
      </p:sp>
      <p:sp>
        <p:nvSpPr>
          <p:cNvPr id="785" name="Google Shape;785;p12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“Brain” of the computer</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Runs programs and manages memory</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rPr lang="en-US" sz="3200">
                <a:latin typeface="Raleway"/>
                <a:ea typeface="Raleway"/>
                <a:cs typeface="Raleway"/>
                <a:sym typeface="Raleway"/>
              </a:rPr>
              <a:t>Input &amp; output </a:t>
            </a:r>
            <a:r>
              <a:rPr lang="en-US" sz="3200">
                <a:latin typeface="Raleway"/>
                <a:ea typeface="Raleway"/>
                <a:cs typeface="Raleway"/>
                <a:sym typeface="Raleway"/>
              </a:rPr>
              <a:t>devices</a:t>
            </a:r>
            <a:r>
              <a:rPr lang="en-US" sz="3200">
                <a:latin typeface="Raleway"/>
                <a:ea typeface="Raleway"/>
                <a:cs typeface="Raleway"/>
                <a:sym typeface="Raleway"/>
              </a:rPr>
              <a:t> are “talking” to the processor</a:t>
            </a:r>
            <a:endParaRPr sz="32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4800">
              <a:latin typeface="Raleway"/>
              <a:ea typeface="Raleway"/>
              <a:cs typeface="Raleway"/>
              <a:sym typeface="Raleway"/>
            </a:endParaRPr>
          </a:p>
          <a:p>
            <a:pPr indent="0" lvl="0" marL="177800" rtl="0" algn="l">
              <a:spcBef>
                <a:spcPts val="1000"/>
              </a:spcBef>
              <a:spcAft>
                <a:spcPts val="0"/>
              </a:spcAft>
              <a:buClr>
                <a:schemeClr val="dk1"/>
              </a:buClr>
              <a:buSzPts val="1100"/>
              <a:buFont typeface="Arial"/>
              <a:buNone/>
            </a:pPr>
            <a:r>
              <a:t/>
            </a:r>
            <a:endParaRPr sz="48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48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4800">
              <a:latin typeface="Raleway"/>
              <a:ea typeface="Raleway"/>
              <a:cs typeface="Raleway"/>
              <a:sym typeface="Raleway"/>
            </a:endParaRPr>
          </a:p>
          <a:p>
            <a:pPr indent="-50800" lvl="0" marL="228600" rtl="0" algn="l">
              <a:spcBef>
                <a:spcPts val="1000"/>
              </a:spcBef>
              <a:spcAft>
                <a:spcPts val="0"/>
              </a:spcAft>
              <a:buClr>
                <a:schemeClr val="dk1"/>
              </a:buClr>
              <a:buSzPts val="1100"/>
              <a:buFont typeface="Arial"/>
              <a:buNone/>
            </a:pPr>
            <a:r>
              <a:t/>
            </a:r>
            <a:endParaRPr sz="4800">
              <a:latin typeface="Raleway"/>
              <a:ea typeface="Raleway"/>
              <a:cs typeface="Raleway"/>
              <a:sym typeface="Raleway"/>
            </a:endParaRPr>
          </a:p>
          <a:p>
            <a:pPr indent="-50800" lvl="0" marL="22860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3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Content Review - Journal</a:t>
            </a:r>
            <a:endParaRPr/>
          </a:p>
        </p:txBody>
      </p:sp>
      <p:sp>
        <p:nvSpPr>
          <p:cNvPr id="791" name="Google Shape;791;p130"/>
          <p:cNvSpPr txBox="1"/>
          <p:nvPr>
            <p:ph idx="1" type="body"/>
          </p:nvPr>
        </p:nvSpPr>
        <p:spPr>
          <a:xfrm>
            <a:off x="1818640" y="15208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4800"/>
              <a:t>How do the hardware input and output </a:t>
            </a:r>
            <a:r>
              <a:rPr i="1" lang="en-US" sz="4800"/>
              <a:t>devices </a:t>
            </a:r>
            <a:r>
              <a:rPr lang="en-US" sz="4800"/>
              <a:t>relate to the input and output </a:t>
            </a:r>
            <a:r>
              <a:rPr i="1" lang="en-US" sz="4800"/>
              <a:t>commands </a:t>
            </a:r>
            <a:r>
              <a:rPr lang="en-US" sz="4800"/>
              <a:t>in Scratch?</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Homework and Survey</a:t>
            </a:r>
            <a:endParaRPr/>
          </a:p>
        </p:txBody>
      </p:sp>
      <p:sp>
        <p:nvSpPr>
          <p:cNvPr id="797" name="Google Shape;797;p131"/>
          <p:cNvSpPr txBox="1"/>
          <p:nvPr>
            <p:ph idx="1" type="body"/>
          </p:nvPr>
        </p:nvSpPr>
        <p:spPr>
          <a:xfrm>
            <a:off x="1818600" y="1368425"/>
            <a:ext cx="10025100" cy="53235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a:latin typeface="Raleway"/>
                <a:ea typeface="Raleway"/>
                <a:cs typeface="Raleway"/>
                <a:sym typeface="Raleway"/>
              </a:rPr>
              <a:t>You’ll be assigned a grade level</a:t>
            </a:r>
            <a:r>
              <a:rPr lang="en-US">
                <a:latin typeface="Raleway"/>
                <a:ea typeface="Raleway"/>
                <a:cs typeface="Raleway"/>
                <a:sym typeface="Raleway"/>
              </a:rPr>
              <a:t>: </a:t>
            </a:r>
            <a:endParaRPr>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Review your assigned grade level Computer Science SOLs</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For each core subject (English Math, Science &amp; Soc. Studies) find 2 - 3 places where they overlap with the CS SOLs</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Daily Survey (* </a:t>
            </a:r>
            <a:r>
              <a:rPr lang="en-US" sz="3200">
                <a:highlight>
                  <a:srgbClr val="FFFF00"/>
                </a:highlight>
                <a:latin typeface="Raleway"/>
                <a:ea typeface="Raleway"/>
                <a:cs typeface="Raleway"/>
                <a:sym typeface="Raleway"/>
              </a:rPr>
              <a:t>ADD LINK </a:t>
            </a:r>
            <a:r>
              <a:rPr lang="en-US" sz="3200">
                <a:latin typeface="Raleway"/>
                <a:ea typeface="Raleway"/>
                <a:cs typeface="Raleway"/>
                <a:sym typeface="Raleway"/>
              </a:rPr>
              <a:t>*)</a:t>
            </a:r>
            <a:endParaRPr sz="3200">
              <a:latin typeface="Raleway"/>
              <a:ea typeface="Raleway"/>
              <a:cs typeface="Raleway"/>
              <a:sym typeface="Ralew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804" name="Google Shape;804;p132"/>
          <p:cNvSpPr/>
          <p:nvPr/>
        </p:nvSpPr>
        <p:spPr>
          <a:xfrm>
            <a:off x="19700" y="39425"/>
            <a:ext cx="12080400" cy="685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Google Shape;809;p133"/>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810" name="Google Shape;810;p133"/>
          <p:cNvSpPr txBox="1"/>
          <p:nvPr>
            <p:ph type="ctrTitle"/>
          </p:nvPr>
        </p:nvSpPr>
        <p:spPr>
          <a:xfrm>
            <a:off x="1524000" y="217730"/>
            <a:ext cx="9144000" cy="4717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lang="en-US" sz="8800"/>
              <a:t>TUESDAY</a:t>
            </a:r>
            <a:endParaRPr b="1" sz="8800"/>
          </a:p>
          <a:p>
            <a:pPr indent="0" lvl="0" marL="457200" rtl="0" algn="ctr">
              <a:lnSpc>
                <a:spcPct val="115000"/>
              </a:lnSpc>
              <a:spcBef>
                <a:spcPts val="0"/>
              </a:spcBef>
              <a:spcAft>
                <a:spcPts val="0"/>
              </a:spcAft>
              <a:buNone/>
            </a:pPr>
            <a:r>
              <a:t/>
            </a:r>
            <a:endParaRPr b="1" sz="2400">
              <a:latin typeface="Arial"/>
              <a:ea typeface="Arial"/>
              <a:cs typeface="Arial"/>
              <a:sym typeface="Arial"/>
            </a:endParaRPr>
          </a:p>
          <a:p>
            <a:pPr indent="0" lvl="0" marL="457200" rtl="0" algn="ctr">
              <a:lnSpc>
                <a:spcPct val="115000"/>
              </a:lnSpc>
              <a:spcBef>
                <a:spcPts val="0"/>
              </a:spcBef>
              <a:spcAft>
                <a:spcPts val="0"/>
              </a:spcAft>
              <a:buNone/>
            </a:pPr>
            <a:r>
              <a:rPr b="1" lang="en-US" sz="2400">
                <a:latin typeface="Arial"/>
                <a:ea typeface="Arial"/>
                <a:cs typeface="Arial"/>
                <a:sym typeface="Arial"/>
              </a:rPr>
              <a:t>Agenda</a:t>
            </a:r>
            <a:r>
              <a:rPr lang="en-US" sz="2400">
                <a:latin typeface="Arial"/>
                <a:ea typeface="Arial"/>
                <a:cs typeface="Arial"/>
                <a:sym typeface="Arial"/>
              </a:rPr>
              <a:t>: </a:t>
            </a:r>
            <a:r>
              <a:rPr b="1" lang="en-US" sz="2400">
                <a:latin typeface="Arial"/>
                <a:ea typeface="Arial"/>
                <a:cs typeface="Arial"/>
                <a:sym typeface="Arial"/>
              </a:rPr>
              <a:t>(*</a:t>
            </a:r>
            <a:r>
              <a:rPr b="1" lang="en-US" sz="2400">
                <a:highlight>
                  <a:srgbClr val="FFFF00"/>
                </a:highlight>
                <a:latin typeface="Arial"/>
                <a:ea typeface="Arial"/>
                <a:cs typeface="Arial"/>
                <a:sym typeface="Arial"/>
              </a:rPr>
              <a:t>LINK</a:t>
            </a:r>
            <a:r>
              <a:rPr b="1" lang="en-US" sz="2400">
                <a:latin typeface="Arial"/>
                <a:ea typeface="Arial"/>
                <a:cs typeface="Arial"/>
                <a:sym typeface="Arial"/>
              </a:rPr>
              <a:t>*)</a:t>
            </a:r>
            <a:endParaRPr b="1" sz="8800"/>
          </a:p>
          <a:p>
            <a:pPr indent="0" lvl="0" marL="0" marR="0" rtl="0" algn="l">
              <a:lnSpc>
                <a:spcPct val="90000"/>
              </a:lnSpc>
              <a:spcBef>
                <a:spcPts val="0"/>
              </a:spcBef>
              <a:spcAft>
                <a:spcPts val="0"/>
              </a:spcAft>
              <a:buClr>
                <a:schemeClr val="dk1"/>
              </a:buClr>
              <a:buFont typeface="Calibri"/>
              <a:buNone/>
            </a:pPr>
            <a:r>
              <a:t/>
            </a:r>
            <a:endParaRPr b="1" i="1" sz="4000" u="sng"/>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TUES</a:t>
            </a:r>
            <a:r>
              <a:rPr lang="en-US"/>
              <a:t>DAY’s Agenda</a:t>
            </a:r>
            <a:endParaRPr/>
          </a:p>
        </p:txBody>
      </p:sp>
      <p:sp>
        <p:nvSpPr>
          <p:cNvPr id="816" name="Google Shape;816;p134"/>
          <p:cNvSpPr txBox="1"/>
          <p:nvPr>
            <p:ph idx="1" type="body"/>
          </p:nvPr>
        </p:nvSpPr>
        <p:spPr>
          <a:xfrm>
            <a:off x="1818650" y="1825625"/>
            <a:ext cx="9535200" cy="5094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Journal: Encoding</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Model CS - Kid Bot</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Equity and the Digital Native</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Code - Lesson 2: Data Types and Number Calculations</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Integrating Computer Science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Computer Science and English</a:t>
            </a:r>
            <a:endParaRPr sz="3200"/>
          </a:p>
          <a:p>
            <a:pPr indent="-228600" lvl="0" marL="228600" rtl="0" algn="l">
              <a:spcBef>
                <a:spcPts val="0"/>
              </a:spcBef>
              <a:spcAft>
                <a:spcPts val="0"/>
              </a:spcAft>
              <a:buClr>
                <a:schemeClr val="dk1"/>
              </a:buClr>
              <a:buSzPts val="3200"/>
              <a:buFont typeface="Arial"/>
              <a:buChar char="•"/>
            </a:pPr>
            <a:r>
              <a:rPr lang="en-US" sz="3200"/>
              <a:t>Practices of Programming:Debugging</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Homework and Survey</a:t>
            </a:r>
            <a:endParaRPr sz="3200"/>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 your journal:</a:t>
            </a:r>
            <a:endParaRPr/>
          </a:p>
        </p:txBody>
      </p:sp>
      <p:sp>
        <p:nvSpPr>
          <p:cNvPr id="822" name="Google Shape;822;p13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Where in the elementary curriculum are there examples of things being encoded?</a:t>
            </a:r>
            <a:endParaRPr sz="5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rPr>
              <a:t>In Person Activities</a:t>
            </a:r>
            <a:r>
              <a:rPr b="1" lang="en-US">
                <a:solidFill>
                  <a:srgbClr val="666666"/>
                </a:solidFill>
              </a:rPr>
              <a:t>:</a:t>
            </a:r>
            <a:endParaRPr b="1">
              <a:solidFill>
                <a:srgbClr val="666666"/>
              </a:solidFill>
            </a:endParaRPr>
          </a:p>
        </p:txBody>
      </p:sp>
      <p:sp>
        <p:nvSpPr>
          <p:cNvPr id="406" name="Google Shape;406;p73"/>
          <p:cNvSpPr txBox="1"/>
          <p:nvPr>
            <p:ph idx="1" type="body"/>
          </p:nvPr>
        </p:nvSpPr>
        <p:spPr>
          <a:xfrm>
            <a:off x="1537150" y="1292350"/>
            <a:ext cx="10326600" cy="5380200"/>
          </a:xfrm>
          <a:prstGeom prst="rect">
            <a:avLst/>
          </a:prstGeom>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SzPts val="3200"/>
              <a:buFont typeface="Raleway"/>
              <a:buChar char="•"/>
            </a:pPr>
            <a:r>
              <a:rPr lang="en-US" sz="3200">
                <a:latin typeface="Raleway"/>
                <a:ea typeface="Raleway"/>
                <a:cs typeface="Raleway"/>
                <a:sym typeface="Raleway"/>
              </a:rPr>
              <a:t>Journaling</a:t>
            </a:r>
            <a:r>
              <a:rPr lang="en-US" sz="3200">
                <a:latin typeface="Raleway"/>
                <a:ea typeface="Raleway"/>
                <a:cs typeface="Raleway"/>
                <a:sym typeface="Raleway"/>
              </a:rPr>
              <a:t>, reflection and discussions</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Char char="•"/>
            </a:pPr>
            <a:r>
              <a:rPr lang="en-US" sz="3200">
                <a:latin typeface="Raleway"/>
                <a:ea typeface="Raleway"/>
                <a:cs typeface="Raleway"/>
                <a:sym typeface="Raleway"/>
              </a:rPr>
              <a:t>Hands on coding in Scratch</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Char char="•"/>
            </a:pPr>
            <a:r>
              <a:rPr lang="en-US" sz="3200">
                <a:latin typeface="Raleway"/>
                <a:ea typeface="Raleway"/>
                <a:cs typeface="Raleway"/>
                <a:sym typeface="Raleway"/>
              </a:rPr>
              <a:t>Group collaboration</a:t>
            </a:r>
            <a:endParaRPr sz="3200">
              <a:latin typeface="Raleway"/>
              <a:ea typeface="Raleway"/>
              <a:cs typeface="Raleway"/>
              <a:sym typeface="Raleway"/>
            </a:endParaRPr>
          </a:p>
          <a:p>
            <a:pPr indent="-431800" lvl="0" marL="457200" rtl="0" algn="l">
              <a:lnSpc>
                <a:spcPct val="150000"/>
              </a:lnSpc>
              <a:spcBef>
                <a:spcPts val="0"/>
              </a:spcBef>
              <a:spcAft>
                <a:spcPts val="0"/>
              </a:spcAft>
              <a:buSzPts val="3200"/>
              <a:buFont typeface="Raleway"/>
              <a:buChar char="•"/>
            </a:pPr>
            <a:r>
              <a:rPr lang="en-US" sz="3200">
                <a:latin typeface="Raleway"/>
                <a:ea typeface="Raleway"/>
                <a:cs typeface="Raleway"/>
                <a:sym typeface="Raleway"/>
              </a:rPr>
              <a:t>Content presentations</a:t>
            </a:r>
            <a:endParaRPr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Modeling Computer Science </a:t>
            </a:r>
            <a:endParaRPr/>
          </a:p>
        </p:txBody>
      </p:sp>
      <p:sp>
        <p:nvSpPr>
          <p:cNvPr id="828" name="Google Shape;828;p13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CS Unplugged - Kid Bots</a:t>
            </a:r>
            <a:endParaRPr sz="5500"/>
          </a:p>
        </p:txBody>
      </p:sp>
      <p:pic>
        <p:nvPicPr>
          <p:cNvPr id="829" name="Google Shape;829;p136"/>
          <p:cNvPicPr preferRelativeResize="0"/>
          <p:nvPr/>
        </p:nvPicPr>
        <p:blipFill>
          <a:blip r:embed="rId3">
            <a:alphaModFix/>
          </a:blip>
          <a:stretch>
            <a:fillRect/>
          </a:stretch>
        </p:blipFill>
        <p:spPr>
          <a:xfrm>
            <a:off x="3490238" y="3348750"/>
            <a:ext cx="3495675" cy="13049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3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Review </a:t>
            </a:r>
            <a:r>
              <a:rPr lang="en-US"/>
              <a:t>Homework </a:t>
            </a:r>
            <a:endParaRPr/>
          </a:p>
        </p:txBody>
      </p:sp>
      <p:sp>
        <p:nvSpPr>
          <p:cNvPr id="835" name="Google Shape;835;p137"/>
          <p:cNvSpPr txBox="1"/>
          <p:nvPr>
            <p:ph idx="1" type="body"/>
          </p:nvPr>
        </p:nvSpPr>
        <p:spPr>
          <a:xfrm>
            <a:off x="1818600" y="1368425"/>
            <a:ext cx="10025100" cy="53235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200">
                <a:latin typeface="Raleway"/>
                <a:ea typeface="Raleway"/>
                <a:cs typeface="Raleway"/>
                <a:sym typeface="Raleway"/>
              </a:rPr>
              <a:t>Discuss with your table - where did you find connections between CS and the core areas?</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a:p>
            <a:pPr indent="-50800" lvl="0" marL="228600" rtl="0" algn="l">
              <a:spcBef>
                <a:spcPts val="1000"/>
              </a:spcBef>
              <a:spcAft>
                <a:spcPts val="0"/>
              </a:spcAft>
              <a:buNone/>
            </a:pPr>
            <a:r>
              <a:rPr lang="en-US" sz="3200">
                <a:latin typeface="Raleway"/>
                <a:ea typeface="Raleway"/>
                <a:cs typeface="Raleway"/>
                <a:sym typeface="Raleway"/>
              </a:rPr>
              <a:t>Are there any patterns - for example, are there places in Science across multiple grades where CS can fit?</a:t>
            </a:r>
            <a:endParaRPr sz="3200">
              <a:latin typeface="Raleway"/>
              <a:ea typeface="Raleway"/>
              <a:cs typeface="Raleway"/>
              <a:sym typeface="Raleway"/>
            </a:endParaRPr>
          </a:p>
          <a:p>
            <a:pPr indent="-50800" lvl="0" marL="228600" rtl="0" algn="l">
              <a:spcBef>
                <a:spcPts val="1000"/>
              </a:spcBef>
              <a:spcAft>
                <a:spcPts val="0"/>
              </a:spcAft>
              <a:buNone/>
            </a:pPr>
            <a:r>
              <a:t/>
            </a:r>
            <a:endParaRPr sz="3200">
              <a:latin typeface="Raleway"/>
              <a:ea typeface="Raleway"/>
              <a:cs typeface="Raleway"/>
              <a:sym typeface="Raleway"/>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38"/>
          <p:cNvSpPr txBox="1"/>
          <p:nvPr>
            <p:ph idx="1" type="body"/>
          </p:nvPr>
        </p:nvSpPr>
        <p:spPr>
          <a:xfrm>
            <a:off x="0" y="0"/>
            <a:ext cx="12192000" cy="68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12000">
                <a:solidFill>
                  <a:schemeClr val="accent1"/>
                </a:solidFill>
                <a:latin typeface="Raleway"/>
                <a:ea typeface="Raleway"/>
                <a:cs typeface="Raleway"/>
                <a:sym typeface="Raleway"/>
              </a:rPr>
              <a:t>BREAK!</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rPr b="1" lang="en-US" sz="3600">
                <a:solidFill>
                  <a:schemeClr val="accent1"/>
                </a:solidFill>
                <a:latin typeface="Raleway"/>
                <a:ea typeface="Raleway"/>
                <a:cs typeface="Raleway"/>
                <a:sym typeface="Raleway"/>
              </a:rPr>
              <a:t>(</a:t>
            </a:r>
            <a:r>
              <a:rPr b="1" i="1" lang="en-US" sz="3600">
                <a:solidFill>
                  <a:schemeClr val="accent1"/>
                </a:solidFill>
                <a:latin typeface="Raleway"/>
                <a:ea typeface="Raleway"/>
                <a:cs typeface="Raleway"/>
                <a:sym typeface="Raleway"/>
              </a:rPr>
              <a:t>Be back in 15 minutes</a:t>
            </a:r>
            <a:r>
              <a:rPr b="1" lang="en-US" sz="3600">
                <a:solidFill>
                  <a:schemeClr val="accent1"/>
                </a:solidFill>
                <a:latin typeface="Raleway"/>
                <a:ea typeface="Raleway"/>
                <a:cs typeface="Raleway"/>
                <a:sym typeface="Raleway"/>
              </a:rPr>
              <a:t>)</a:t>
            </a:r>
            <a:endParaRPr b="1" sz="120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a:p>
            <a:pPr indent="0" lvl="0" marL="0" rtl="0" algn="ctr">
              <a:spcBef>
                <a:spcPts val="0"/>
              </a:spcBef>
              <a:spcAft>
                <a:spcPts val="0"/>
              </a:spcAft>
              <a:buNone/>
            </a:pPr>
            <a:r>
              <a:t/>
            </a:r>
            <a:endParaRPr b="1" sz="3600">
              <a:solidFill>
                <a:schemeClr val="accent1"/>
              </a:solidFill>
              <a:latin typeface="Raleway"/>
              <a:ea typeface="Raleway"/>
              <a:cs typeface="Raleway"/>
              <a:sym typeface="Ralewa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Google Shape;845;p139"/>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
        <p:nvSpPr>
          <p:cNvPr id="846" name="Google Shape;846;p13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t/>
            </a:r>
            <a:endParaRPr b="1" sz="7500">
              <a:latin typeface="Raleway"/>
              <a:ea typeface="Raleway"/>
              <a:cs typeface="Raleway"/>
              <a:sym typeface="Raleway"/>
            </a:endParaRPr>
          </a:p>
          <a:p>
            <a:pPr indent="0" lvl="0" marL="0" marR="0" rtl="0" algn="ctr">
              <a:lnSpc>
                <a:spcPct val="90000"/>
              </a:lnSpc>
              <a:spcBef>
                <a:spcPts val="0"/>
              </a:spcBef>
              <a:spcAft>
                <a:spcPts val="0"/>
              </a:spcAft>
              <a:buClr>
                <a:schemeClr val="dk1"/>
              </a:buClr>
              <a:buFont typeface="Calibri"/>
              <a:buNone/>
            </a:pPr>
            <a:r>
              <a:rPr b="1" lang="en-US" sz="7500">
                <a:latin typeface="Raleway"/>
                <a:ea typeface="Raleway"/>
                <a:cs typeface="Raleway"/>
                <a:sym typeface="Raleway"/>
              </a:rPr>
              <a:t>Coding Lesson 2</a:t>
            </a:r>
            <a:endParaRPr b="1" i="0" sz="7500" u="none" cap="none" strike="noStrike">
              <a:solidFill>
                <a:schemeClr val="dk1"/>
              </a:solidFill>
              <a:latin typeface="Raleway"/>
              <a:ea typeface="Raleway"/>
              <a:cs typeface="Raleway"/>
              <a:sym typeface="Raleway"/>
            </a:endParaRPr>
          </a:p>
        </p:txBody>
      </p:sp>
      <p:sp>
        <p:nvSpPr>
          <p:cNvPr id="847" name="Google Shape;847;p13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1000"/>
              </a:spcBef>
              <a:spcAft>
                <a:spcPts val="0"/>
              </a:spcAft>
              <a:buClr>
                <a:schemeClr val="dk1"/>
              </a:buClr>
              <a:buFont typeface="Arial"/>
              <a:buNone/>
            </a:pPr>
            <a:r>
              <a:rPr i="1" lang="en-US" sz="3600"/>
              <a:t>Number Calculations and Data Types</a:t>
            </a:r>
            <a:endParaRPr i="1" sz="3600"/>
          </a:p>
          <a:p>
            <a:pPr indent="0" lvl="0" marL="0" marR="0" rtl="0" algn="l">
              <a:lnSpc>
                <a:spcPct val="90000"/>
              </a:lnSpc>
              <a:spcBef>
                <a:spcPts val="1000"/>
              </a:spcBef>
              <a:spcAft>
                <a:spcPts val="0"/>
              </a:spcAft>
              <a:buClr>
                <a:schemeClr val="dk1"/>
              </a:buClr>
              <a:buFont typeface="Arial"/>
              <a:buNone/>
            </a:pPr>
            <a:r>
              <a:t/>
            </a:r>
            <a:endParaRPr i="1" sz="3600"/>
          </a:p>
        </p:txBody>
      </p:sp>
      <p:sp>
        <p:nvSpPr>
          <p:cNvPr id="848" name="Google Shape;848;p139"/>
          <p:cNvSpPr txBox="1"/>
          <p:nvPr/>
        </p:nvSpPr>
        <p:spPr>
          <a:xfrm>
            <a:off x="5193088" y="6183084"/>
            <a:ext cx="6919800" cy="52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Elementary Coaches Academy</a:t>
            </a:r>
            <a:endParaRPr sz="1800">
              <a:solidFill>
                <a:schemeClr val="dk1"/>
              </a:solidFill>
              <a:latin typeface="Calibri"/>
              <a:ea typeface="Calibri"/>
              <a:cs typeface="Calibri"/>
              <a:sym typeface="Calibri"/>
            </a:endParaRPr>
          </a:p>
          <a:p>
            <a:pPr indent="0" lvl="0" marL="0" marR="0" rtl="0" algn="r">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4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Raleway"/>
                <a:ea typeface="Raleway"/>
                <a:cs typeface="Raleway"/>
                <a:sym typeface="Raleway"/>
              </a:rPr>
              <a:t>Log into your Scratch account</a:t>
            </a:r>
            <a:endParaRPr b="1">
              <a:latin typeface="Raleway"/>
              <a:ea typeface="Raleway"/>
              <a:cs typeface="Raleway"/>
              <a:sym typeface="Raleway"/>
            </a:endParaRPr>
          </a:p>
        </p:txBody>
      </p:sp>
      <p:sp>
        <p:nvSpPr>
          <p:cNvPr id="854" name="Google Shape;854;p14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lnSpc>
                <a:spcPct val="115000"/>
              </a:lnSpc>
              <a:spcBef>
                <a:spcPts val="0"/>
              </a:spcBef>
              <a:spcAft>
                <a:spcPts val="0"/>
              </a:spcAft>
              <a:buSzPts val="4800"/>
              <a:buChar char="•"/>
            </a:pPr>
            <a:r>
              <a:rPr lang="en-US" sz="4800" u="sng">
                <a:solidFill>
                  <a:schemeClr val="hlink"/>
                </a:solidFill>
                <a:hlinkClick r:id="rId3"/>
              </a:rPr>
              <a:t>https://scratch.mit.edu</a:t>
            </a:r>
            <a:r>
              <a:rPr lang="en-US" sz="4800"/>
              <a:t> </a:t>
            </a:r>
            <a:endParaRPr sz="4800"/>
          </a:p>
          <a:p>
            <a:pPr indent="0" lvl="0" marL="0" rtl="0" algn="ctr">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4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860" name="Google Shape;860;p14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33400" lvl="0" marL="457200" rtl="0" algn="l">
              <a:spcBef>
                <a:spcPts val="1000"/>
              </a:spcBef>
              <a:spcAft>
                <a:spcPts val="0"/>
              </a:spcAft>
              <a:buSzPts val="4800"/>
              <a:buChar char="•"/>
            </a:pPr>
            <a:r>
              <a:rPr lang="en-US" sz="4800"/>
              <a:t>Open the starter File</a:t>
            </a:r>
            <a:endParaRPr sz="4800"/>
          </a:p>
          <a:p>
            <a:pPr indent="-533400" lvl="0" marL="457200" rtl="0" algn="l">
              <a:spcBef>
                <a:spcPts val="0"/>
              </a:spcBef>
              <a:spcAft>
                <a:spcPts val="0"/>
              </a:spcAft>
              <a:buSzPts val="4800"/>
              <a:buChar char="•"/>
            </a:pPr>
            <a:r>
              <a:rPr lang="en-US" sz="4800" u="sng">
                <a:solidFill>
                  <a:schemeClr val="hlink"/>
                </a:solidFill>
                <a:hlinkClick r:id="rId3"/>
              </a:rPr>
              <a:t>https://scratch.mit.edu/projects/227504750/</a:t>
            </a:r>
            <a:r>
              <a:rPr lang="en-US" sz="4800"/>
              <a:t> </a:t>
            </a:r>
            <a:endParaRPr sz="4800"/>
          </a:p>
          <a:p>
            <a:pPr indent="0" lvl="0" marL="0" rtl="0" algn="l">
              <a:spcBef>
                <a:spcPts val="1000"/>
              </a:spcBef>
              <a:spcAft>
                <a:spcPts val="0"/>
              </a:spcAft>
              <a:buNone/>
            </a:pPr>
            <a:r>
              <a:t/>
            </a:r>
            <a:endParaRPr sz="4800"/>
          </a:p>
          <a:p>
            <a:pPr indent="-533400" lvl="0" marL="457200" rtl="0" algn="l">
              <a:spcBef>
                <a:spcPts val="1000"/>
              </a:spcBef>
              <a:spcAft>
                <a:spcPts val="0"/>
              </a:spcAft>
              <a:buSzPts val="4800"/>
              <a:buChar char="•"/>
            </a:pPr>
            <a:r>
              <a:rPr lang="en-US" sz="4800"/>
              <a:t>Run the program by clicking the flag icon </a:t>
            </a:r>
            <a:endParaRPr sz="4800"/>
          </a:p>
        </p:txBody>
      </p:sp>
      <p:pic>
        <p:nvPicPr>
          <p:cNvPr id="861" name="Google Shape;861;p141"/>
          <p:cNvPicPr preferRelativeResize="0"/>
          <p:nvPr/>
        </p:nvPicPr>
        <p:blipFill>
          <a:blip r:embed="rId4">
            <a:alphaModFix/>
          </a:blip>
          <a:stretch>
            <a:fillRect/>
          </a:stretch>
        </p:blipFill>
        <p:spPr>
          <a:xfrm>
            <a:off x="5941025" y="5521875"/>
            <a:ext cx="1290450" cy="1075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867" name="Google Shape;867;p142"/>
          <p:cNvSpPr txBox="1"/>
          <p:nvPr>
            <p:ph idx="1" type="body"/>
          </p:nvPr>
        </p:nvSpPr>
        <p:spPr>
          <a:xfrm>
            <a:off x="1191125" y="1825625"/>
            <a:ext cx="7102800" cy="47616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400"/>
              <a:t>Click the </a:t>
            </a:r>
            <a:r>
              <a:rPr i="1" lang="en-US" sz="4400"/>
              <a:t>Data </a:t>
            </a:r>
            <a:r>
              <a:rPr lang="en-US" sz="4400"/>
              <a:t>menu </a:t>
            </a:r>
            <a:endParaRPr sz="4400"/>
          </a:p>
          <a:p>
            <a:pPr indent="-50800" lvl="0" marL="228600" rtl="0" algn="l">
              <a:spcBef>
                <a:spcPts val="1000"/>
              </a:spcBef>
              <a:spcAft>
                <a:spcPts val="0"/>
              </a:spcAft>
              <a:buNone/>
            </a:pPr>
            <a:r>
              <a:t/>
            </a:r>
            <a:endParaRPr sz="4400"/>
          </a:p>
          <a:p>
            <a:pPr indent="-50800" lvl="0" marL="228600" rtl="0" algn="l">
              <a:spcBef>
                <a:spcPts val="1000"/>
              </a:spcBef>
              <a:spcAft>
                <a:spcPts val="0"/>
              </a:spcAft>
              <a:buNone/>
            </a:pPr>
            <a:r>
              <a:rPr lang="en-US" sz="4400"/>
              <a:t>Add a command in the loop to make the length grow by 1 each turn.</a:t>
            </a:r>
            <a:endParaRPr sz="4400"/>
          </a:p>
          <a:p>
            <a:pPr indent="-50800" lvl="0" marL="228600" rtl="0" algn="l">
              <a:spcBef>
                <a:spcPts val="1000"/>
              </a:spcBef>
              <a:spcAft>
                <a:spcPts val="0"/>
              </a:spcAft>
              <a:buNone/>
            </a:pPr>
            <a:r>
              <a:t/>
            </a:r>
            <a:endParaRPr sz="2000"/>
          </a:p>
          <a:p>
            <a:pPr indent="-50800" lvl="0" marL="685800" rtl="0" algn="l">
              <a:spcBef>
                <a:spcPts val="1000"/>
              </a:spcBef>
              <a:spcAft>
                <a:spcPts val="0"/>
              </a:spcAft>
              <a:buNone/>
            </a:pPr>
            <a:r>
              <a:rPr lang="en-US" sz="2400" u="sng">
                <a:solidFill>
                  <a:schemeClr val="hlink"/>
                </a:solidFill>
                <a:hlinkClick r:id="rId3"/>
              </a:rPr>
              <a:t>https://scratch.mit.edu/projects/227505753/</a:t>
            </a:r>
            <a:r>
              <a:rPr lang="en-US" sz="2400"/>
              <a:t> </a:t>
            </a:r>
            <a:endParaRPr sz="2400"/>
          </a:p>
        </p:txBody>
      </p:sp>
      <p:pic>
        <p:nvPicPr>
          <p:cNvPr id="868" name="Google Shape;868;p142"/>
          <p:cNvPicPr preferRelativeResize="0"/>
          <p:nvPr/>
        </p:nvPicPr>
        <p:blipFill>
          <a:blip r:embed="rId4">
            <a:alphaModFix/>
          </a:blip>
          <a:stretch>
            <a:fillRect/>
          </a:stretch>
        </p:blipFill>
        <p:spPr>
          <a:xfrm>
            <a:off x="8293899" y="1168592"/>
            <a:ext cx="3613325" cy="961000"/>
          </a:xfrm>
          <a:prstGeom prst="rect">
            <a:avLst/>
          </a:prstGeom>
          <a:noFill/>
          <a:ln>
            <a:noFill/>
          </a:ln>
        </p:spPr>
      </p:pic>
      <p:pic>
        <p:nvPicPr>
          <p:cNvPr id="869" name="Google Shape;869;p142"/>
          <p:cNvPicPr preferRelativeResize="0"/>
          <p:nvPr/>
        </p:nvPicPr>
        <p:blipFill>
          <a:blip r:embed="rId5">
            <a:alphaModFix/>
          </a:blip>
          <a:stretch>
            <a:fillRect/>
          </a:stretch>
        </p:blipFill>
        <p:spPr>
          <a:xfrm>
            <a:off x="8275849" y="2282011"/>
            <a:ext cx="3613325" cy="110808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4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875" name="Google Shape;875;p14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How do you clear the screen?</a:t>
            </a:r>
            <a:endParaRPr sz="4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Warm up</a:t>
            </a:r>
            <a:endParaRPr/>
          </a:p>
        </p:txBody>
      </p:sp>
      <p:sp>
        <p:nvSpPr>
          <p:cNvPr id="881" name="Google Shape;881;p144"/>
          <p:cNvSpPr txBox="1"/>
          <p:nvPr>
            <p:ph idx="1" type="body"/>
          </p:nvPr>
        </p:nvSpPr>
        <p:spPr>
          <a:xfrm>
            <a:off x="1818650" y="1825625"/>
            <a:ext cx="9535200" cy="33180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600"/>
              <a:t>Click the background → Stage</a:t>
            </a:r>
            <a:endParaRPr sz="3600"/>
          </a:p>
          <a:p>
            <a:pPr indent="-50800" lvl="0" marL="228600" rtl="0" algn="l">
              <a:spcBef>
                <a:spcPts val="1000"/>
              </a:spcBef>
              <a:spcAft>
                <a:spcPts val="0"/>
              </a:spcAft>
              <a:buNone/>
            </a:pPr>
            <a:r>
              <a:rPr lang="en-US" sz="3600"/>
              <a:t>Select pen and add a clear command</a:t>
            </a:r>
            <a:endParaRPr sz="3600"/>
          </a:p>
        </p:txBody>
      </p:sp>
      <p:pic>
        <p:nvPicPr>
          <p:cNvPr id="882" name="Google Shape;882;p144"/>
          <p:cNvPicPr preferRelativeResize="0"/>
          <p:nvPr/>
        </p:nvPicPr>
        <p:blipFill>
          <a:blip r:embed="rId3">
            <a:alphaModFix/>
          </a:blip>
          <a:stretch>
            <a:fillRect/>
          </a:stretch>
        </p:blipFill>
        <p:spPr>
          <a:xfrm>
            <a:off x="2083475" y="3706225"/>
            <a:ext cx="2887036" cy="2646450"/>
          </a:xfrm>
          <a:prstGeom prst="rect">
            <a:avLst/>
          </a:prstGeom>
          <a:noFill/>
          <a:ln>
            <a:noFill/>
          </a:ln>
        </p:spPr>
      </p:pic>
      <p:pic>
        <p:nvPicPr>
          <p:cNvPr id="883" name="Google Shape;883;p144"/>
          <p:cNvPicPr preferRelativeResize="0"/>
          <p:nvPr/>
        </p:nvPicPr>
        <p:blipFill>
          <a:blip r:embed="rId4">
            <a:alphaModFix/>
          </a:blip>
          <a:stretch>
            <a:fillRect/>
          </a:stretch>
        </p:blipFill>
        <p:spPr>
          <a:xfrm>
            <a:off x="5947625" y="3940850"/>
            <a:ext cx="3698112" cy="2411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4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Let’s Do the Math</a:t>
            </a:r>
            <a:endParaRPr/>
          </a:p>
        </p:txBody>
      </p:sp>
      <p:sp>
        <p:nvSpPr>
          <p:cNvPr id="889" name="Google Shape;889;p14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Clr>
                <a:schemeClr val="dk1"/>
              </a:buClr>
              <a:buSzPts val="1100"/>
              <a:buFont typeface="Arial"/>
              <a:buNone/>
            </a:pPr>
            <a:r>
              <a:rPr lang="en-US" sz="4800"/>
              <a:t>The whole purpose of early computers was to do number calculations. They were really just big calculators.</a:t>
            </a:r>
            <a:endParaRPr sz="4800"/>
          </a:p>
          <a:p>
            <a:pPr indent="0" lvl="0" marL="0" rtl="0" algn="l">
              <a:spcBef>
                <a:spcPts val="1000"/>
              </a:spcBef>
              <a:spcAft>
                <a:spcPts val="0"/>
              </a:spcAft>
              <a:buNone/>
            </a:pPr>
            <a:r>
              <a:t/>
            </a:r>
            <a:endParaRPr i="1"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rPr>
              <a:t>Content</a:t>
            </a:r>
            <a:r>
              <a:rPr b="1" lang="en-US">
                <a:solidFill>
                  <a:srgbClr val="666666"/>
                </a:solidFill>
              </a:rPr>
              <a:t>:</a:t>
            </a:r>
            <a:endParaRPr b="1">
              <a:solidFill>
                <a:srgbClr val="666666"/>
              </a:solidFill>
            </a:endParaRPr>
          </a:p>
        </p:txBody>
      </p:sp>
      <p:sp>
        <p:nvSpPr>
          <p:cNvPr id="412" name="Google Shape;412;p74"/>
          <p:cNvSpPr txBox="1"/>
          <p:nvPr>
            <p:ph idx="1" type="body"/>
          </p:nvPr>
        </p:nvSpPr>
        <p:spPr>
          <a:xfrm>
            <a:off x="1537150" y="1292350"/>
            <a:ext cx="10326600" cy="53802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1000"/>
              </a:spcBef>
              <a:spcAft>
                <a:spcPts val="0"/>
              </a:spcAft>
              <a:buSzPts val="2400"/>
              <a:buFont typeface="Raleway"/>
              <a:buChar char="•"/>
            </a:pPr>
            <a:r>
              <a:rPr b="1" lang="en-US" sz="2400">
                <a:latin typeface="Raleway"/>
                <a:ea typeface="Raleway"/>
                <a:cs typeface="Raleway"/>
                <a:sym typeface="Raleway"/>
              </a:rPr>
              <a:t>Summer</a:t>
            </a:r>
            <a:r>
              <a:rPr lang="en-US" sz="2400">
                <a:latin typeface="Raleway"/>
                <a:ea typeface="Raleway"/>
                <a:cs typeface="Raleway"/>
                <a:sym typeface="Raleway"/>
              </a:rPr>
              <a:t> </a:t>
            </a:r>
            <a:endParaRPr sz="2400">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SOL Overview</a:t>
            </a:r>
            <a:endParaRPr>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Coaching</a:t>
            </a:r>
            <a:endParaRPr>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Strands: Programming, Impact and Computer Systems</a:t>
            </a:r>
            <a:endParaRPr>
              <a:latin typeface="Raleway"/>
              <a:ea typeface="Raleway"/>
              <a:cs typeface="Raleway"/>
              <a:sym typeface="Raleway"/>
            </a:endParaRPr>
          </a:p>
          <a:p>
            <a:pPr indent="0" lvl="0" marL="457200" rtl="0" algn="l">
              <a:lnSpc>
                <a:spcPct val="114000"/>
              </a:lnSpc>
              <a:spcBef>
                <a:spcPts val="1000"/>
              </a:spcBef>
              <a:spcAft>
                <a:spcPts val="0"/>
              </a:spcAft>
              <a:buNone/>
            </a:pPr>
            <a:r>
              <a:t/>
            </a:r>
            <a:endParaRPr sz="2400">
              <a:latin typeface="Raleway"/>
              <a:ea typeface="Raleway"/>
              <a:cs typeface="Raleway"/>
              <a:sym typeface="Raleway"/>
            </a:endParaRPr>
          </a:p>
          <a:p>
            <a:pPr indent="-381000" lvl="0" marL="457200" rtl="0" algn="l">
              <a:lnSpc>
                <a:spcPct val="114000"/>
              </a:lnSpc>
              <a:spcBef>
                <a:spcPts val="1000"/>
              </a:spcBef>
              <a:spcAft>
                <a:spcPts val="0"/>
              </a:spcAft>
              <a:buSzPts val="2400"/>
              <a:buFont typeface="Raleway"/>
              <a:buChar char="•"/>
            </a:pPr>
            <a:r>
              <a:rPr b="1" lang="en-US" sz="2400">
                <a:latin typeface="Raleway"/>
                <a:ea typeface="Raleway"/>
                <a:cs typeface="Raleway"/>
                <a:sym typeface="Raleway"/>
              </a:rPr>
              <a:t>October &amp; March/April Saturday sessions</a:t>
            </a:r>
            <a:endParaRPr b="1" sz="2400">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Cybersecurity</a:t>
            </a:r>
            <a:endParaRPr>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Data and Analysis</a:t>
            </a:r>
            <a:endParaRPr>
              <a:latin typeface="Raleway"/>
              <a:ea typeface="Raleway"/>
              <a:cs typeface="Raleway"/>
              <a:sym typeface="Raleway"/>
            </a:endParaRPr>
          </a:p>
          <a:p>
            <a:pPr indent="-381000" lvl="1" marL="914400" rtl="0" algn="l">
              <a:lnSpc>
                <a:spcPct val="114000"/>
              </a:lnSpc>
              <a:spcBef>
                <a:spcPts val="0"/>
              </a:spcBef>
              <a:spcAft>
                <a:spcPts val="0"/>
              </a:spcAft>
              <a:buSzPts val="2400"/>
              <a:buFont typeface="Raleway"/>
              <a:buChar char="•"/>
            </a:pPr>
            <a:r>
              <a:rPr lang="en-US">
                <a:latin typeface="Raleway"/>
                <a:ea typeface="Raleway"/>
                <a:cs typeface="Raleway"/>
                <a:sym typeface="Raleway"/>
              </a:rPr>
              <a:t>Internet &amp; Networking</a:t>
            </a:r>
            <a:endParaRPr>
              <a:latin typeface="Raleway"/>
              <a:ea typeface="Raleway"/>
              <a:cs typeface="Raleway"/>
              <a:sym typeface="Raleway"/>
            </a:endParaRPr>
          </a:p>
          <a:p>
            <a:pPr indent="0" lvl="0" marL="914400" rtl="0" algn="l">
              <a:lnSpc>
                <a:spcPct val="114000"/>
              </a:lnSpc>
              <a:spcBef>
                <a:spcPts val="1000"/>
              </a:spcBef>
              <a:spcAft>
                <a:spcPts val="0"/>
              </a:spcAft>
              <a:buNone/>
            </a:pPr>
            <a:r>
              <a:t/>
            </a:r>
            <a:endParaRPr>
              <a:latin typeface="Raleway"/>
              <a:ea typeface="Raleway"/>
              <a:cs typeface="Raleway"/>
              <a:sym typeface="Raleway"/>
            </a:endParaRPr>
          </a:p>
          <a:p>
            <a:pPr indent="-381000" lvl="0" marL="457200" rtl="0" algn="l">
              <a:lnSpc>
                <a:spcPct val="114000"/>
              </a:lnSpc>
              <a:spcBef>
                <a:spcPts val="1000"/>
              </a:spcBef>
              <a:spcAft>
                <a:spcPts val="0"/>
              </a:spcAft>
              <a:buSzPts val="2400"/>
              <a:buFont typeface="Raleway"/>
              <a:buChar char="•"/>
            </a:pPr>
            <a:r>
              <a:rPr b="1" lang="en-US" sz="2400">
                <a:latin typeface="Raleway"/>
                <a:ea typeface="Raleway"/>
                <a:cs typeface="Raleway"/>
                <a:sym typeface="Raleway"/>
              </a:rPr>
              <a:t>Nov - March weekly online sessions - Integration &amp; PD</a:t>
            </a:r>
            <a:endParaRPr b="1" sz="24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Operations</a:t>
            </a:r>
            <a:endParaRPr/>
          </a:p>
        </p:txBody>
      </p:sp>
      <p:sp>
        <p:nvSpPr>
          <p:cNvPr id="895" name="Google Shape;895;p14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The number calculations a computer program can do.</a:t>
            </a:r>
            <a:r>
              <a:rPr lang="en-US" sz="4800">
                <a:highlight>
                  <a:srgbClr val="FFF2CC"/>
                </a:highlight>
              </a:rPr>
              <a:t> </a:t>
            </a:r>
            <a:endParaRPr sz="4800">
              <a:highlight>
                <a:srgbClr val="FFF2CC"/>
              </a:highlight>
            </a:endParaRPr>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i="1" lang="en-US" sz="4800"/>
              <a:t>What examples of operations did we see in this program?</a:t>
            </a:r>
            <a:endParaRPr i="1" sz="48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01" name="Google Shape;901;p147"/>
          <p:cNvSpPr txBox="1"/>
          <p:nvPr>
            <p:ph idx="1" type="body"/>
          </p:nvPr>
        </p:nvSpPr>
        <p:spPr>
          <a:xfrm>
            <a:off x="1818650" y="1825625"/>
            <a:ext cx="60138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Click the </a:t>
            </a:r>
            <a:r>
              <a:rPr i="1" lang="en-US" sz="4800"/>
              <a:t>operators </a:t>
            </a:r>
            <a:r>
              <a:rPr lang="en-US" sz="4800"/>
              <a:t>menu</a:t>
            </a:r>
            <a:endParaRPr sz="4800"/>
          </a:p>
          <a:p>
            <a:pPr indent="-50800" lvl="0" marL="228600" rtl="0" algn="l">
              <a:spcBef>
                <a:spcPts val="1000"/>
              </a:spcBef>
              <a:spcAft>
                <a:spcPts val="0"/>
              </a:spcAft>
              <a:buNone/>
            </a:pPr>
            <a:r>
              <a:t/>
            </a:r>
            <a:endParaRPr sz="3000"/>
          </a:p>
          <a:p>
            <a:pPr indent="-50800" lvl="0" marL="228600" rtl="0" algn="l">
              <a:spcBef>
                <a:spcPts val="1000"/>
              </a:spcBef>
              <a:spcAft>
                <a:spcPts val="0"/>
              </a:spcAft>
              <a:buNone/>
            </a:pPr>
            <a:r>
              <a:rPr lang="en-US" sz="4800"/>
              <a:t>What math operators are built into Scratch?</a:t>
            </a:r>
            <a:endParaRPr sz="4800"/>
          </a:p>
        </p:txBody>
      </p:sp>
      <p:pic>
        <p:nvPicPr>
          <p:cNvPr id="902" name="Google Shape;902;p147"/>
          <p:cNvPicPr preferRelativeResize="0"/>
          <p:nvPr/>
        </p:nvPicPr>
        <p:blipFill>
          <a:blip r:embed="rId3">
            <a:alphaModFix/>
          </a:blip>
          <a:stretch>
            <a:fillRect/>
          </a:stretch>
        </p:blipFill>
        <p:spPr>
          <a:xfrm>
            <a:off x="7462428" y="579900"/>
            <a:ext cx="4333300" cy="2867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08" name="Google Shape;908;p14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Start a new program so it asks the user to enter a number:</a:t>
            </a:r>
            <a:endParaRPr sz="4800"/>
          </a:p>
          <a:p>
            <a:pPr indent="0" lvl="0" marL="0" rtl="0" algn="l">
              <a:spcBef>
                <a:spcPts val="1000"/>
              </a:spcBef>
              <a:spcAft>
                <a:spcPts val="0"/>
              </a:spcAft>
              <a:buNone/>
            </a:pPr>
            <a:r>
              <a:t/>
            </a:r>
            <a:endParaRPr sz="4800"/>
          </a:p>
          <a:p>
            <a:pPr indent="457200" lvl="0" marL="0" rtl="0" algn="l">
              <a:spcBef>
                <a:spcPts val="1000"/>
              </a:spcBef>
              <a:spcAft>
                <a:spcPts val="0"/>
              </a:spcAft>
              <a:buNone/>
            </a:pPr>
            <a:r>
              <a:rPr lang="en-US" sz="4800"/>
              <a:t>Print the number multiplied by 20.</a:t>
            </a:r>
            <a:endParaRPr sz="4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14" name="Google Shape;914;p14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4800"/>
              <a:t>What happens when you enter a decimal?</a:t>
            </a:r>
            <a:endParaRPr sz="4800"/>
          </a:p>
          <a:p>
            <a:pPr indent="457200" lvl="0" marL="0" rtl="0" algn="l">
              <a:spcBef>
                <a:spcPts val="1000"/>
              </a:spcBef>
              <a:spcAft>
                <a:spcPts val="0"/>
              </a:spcAft>
              <a:buNone/>
            </a:pPr>
            <a:r>
              <a:t/>
            </a:r>
            <a:endParaRPr sz="4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20" name="Google Shape;920;p15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4800"/>
              <a:t>What happens when you enter a word instead of a number?</a:t>
            </a:r>
            <a:endParaRPr sz="4800"/>
          </a:p>
          <a:p>
            <a:pPr indent="457200" lvl="0" marL="0" rtl="0" algn="l">
              <a:spcBef>
                <a:spcPts val="1000"/>
              </a:spcBef>
              <a:spcAft>
                <a:spcPts val="0"/>
              </a:spcAft>
              <a:buNone/>
            </a:pPr>
            <a:r>
              <a:t/>
            </a:r>
            <a:endParaRPr sz="4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Data Type</a:t>
            </a:r>
            <a:endParaRPr/>
          </a:p>
        </p:txBody>
      </p:sp>
      <p:sp>
        <p:nvSpPr>
          <p:cNvPr id="926" name="Google Shape;926;p15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3600"/>
              <a:t>The kind of data a user types in</a:t>
            </a:r>
            <a:endParaRPr sz="3600"/>
          </a:p>
          <a:p>
            <a:pPr indent="-50800" lvl="0" marL="228600" rtl="0" algn="l">
              <a:spcBef>
                <a:spcPts val="1000"/>
              </a:spcBef>
              <a:spcAft>
                <a:spcPts val="0"/>
              </a:spcAft>
              <a:buNone/>
            </a:pPr>
            <a:r>
              <a:t/>
            </a:r>
            <a:endParaRPr sz="3600"/>
          </a:p>
          <a:p>
            <a:pPr indent="-457200" lvl="0" marL="457200" rtl="0" algn="l">
              <a:spcBef>
                <a:spcPts val="1000"/>
              </a:spcBef>
              <a:spcAft>
                <a:spcPts val="0"/>
              </a:spcAft>
              <a:buSzPts val="3600"/>
              <a:buChar char="•"/>
            </a:pPr>
            <a:r>
              <a:rPr lang="en-US" sz="3600"/>
              <a:t>Numbers used for calculations</a:t>
            </a:r>
            <a:endParaRPr sz="3600"/>
          </a:p>
          <a:p>
            <a:pPr indent="-457200" lvl="0" marL="457200" rtl="0" algn="l">
              <a:spcBef>
                <a:spcPts val="0"/>
              </a:spcBef>
              <a:spcAft>
                <a:spcPts val="0"/>
              </a:spcAft>
              <a:buSzPts val="3600"/>
              <a:buChar char="•"/>
            </a:pPr>
            <a:r>
              <a:rPr lang="en-US" sz="3600"/>
              <a:t>Words NOT used for calculations </a:t>
            </a:r>
            <a:endParaRPr sz="3600"/>
          </a:p>
          <a:p>
            <a:pPr indent="-457200" lvl="2" marL="1371600" rtl="0" algn="l">
              <a:spcBef>
                <a:spcPts val="0"/>
              </a:spcBef>
              <a:spcAft>
                <a:spcPts val="0"/>
              </a:spcAft>
              <a:buSzPts val="3600"/>
              <a:buChar char="•"/>
            </a:pPr>
            <a:r>
              <a:rPr lang="en-US" sz="3600"/>
              <a:t>Some books call these </a:t>
            </a:r>
            <a:r>
              <a:rPr b="1" lang="en-US" sz="3600"/>
              <a:t>Strings</a:t>
            </a:r>
            <a:endParaRPr b="1" sz="3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5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32" name="Google Shape;932;p152"/>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Change your program so it asks the user to enter a number:</a:t>
            </a:r>
            <a:endParaRPr sz="4800"/>
          </a:p>
          <a:p>
            <a:pPr indent="0" lvl="0" marL="0" rtl="0" algn="l">
              <a:spcBef>
                <a:spcPts val="1000"/>
              </a:spcBef>
              <a:spcAft>
                <a:spcPts val="0"/>
              </a:spcAft>
              <a:buNone/>
            </a:pPr>
            <a:r>
              <a:t/>
            </a:r>
            <a:endParaRPr sz="4800"/>
          </a:p>
          <a:p>
            <a:pPr indent="457200" lvl="0" marL="0" rtl="0" algn="l">
              <a:spcBef>
                <a:spcPts val="1000"/>
              </a:spcBef>
              <a:spcAft>
                <a:spcPts val="0"/>
              </a:spcAft>
              <a:buNone/>
            </a:pPr>
            <a:r>
              <a:rPr lang="en-US" sz="4800"/>
              <a:t>Print the number divided by 10.</a:t>
            </a:r>
            <a:endParaRPr sz="4800"/>
          </a:p>
          <a:p>
            <a:pPr indent="457200" lvl="0" marL="0" rtl="0" algn="l">
              <a:spcBef>
                <a:spcPts val="1000"/>
              </a:spcBef>
              <a:spcAft>
                <a:spcPts val="0"/>
              </a:spcAft>
              <a:buNone/>
            </a:pPr>
            <a:r>
              <a:rPr lang="en-US" sz="4800"/>
              <a:t>Do you get a decimal?</a:t>
            </a:r>
            <a:endParaRPr sz="4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38" name="Google Shape;938;p153"/>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Change your program so it asks the user to enter a number:</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Try the </a:t>
            </a:r>
            <a:r>
              <a:rPr b="1" lang="en-US" sz="4800"/>
              <a:t>sqrt</a:t>
            </a:r>
            <a:r>
              <a:rPr lang="en-US" sz="4800"/>
              <a:t> block.</a:t>
            </a:r>
            <a:endParaRPr sz="4800"/>
          </a:p>
          <a:p>
            <a:pPr indent="0" lvl="0" marL="0" rtl="0" algn="l">
              <a:spcBef>
                <a:spcPts val="1000"/>
              </a:spcBef>
              <a:spcAft>
                <a:spcPts val="0"/>
              </a:spcAft>
              <a:buNone/>
            </a:pPr>
            <a:r>
              <a:t/>
            </a:r>
            <a:endParaRPr sz="4800"/>
          </a:p>
          <a:p>
            <a:pPr indent="457200" lvl="0" marL="0" rtl="0" algn="l">
              <a:spcBef>
                <a:spcPts val="1000"/>
              </a:spcBef>
              <a:spcAft>
                <a:spcPts val="0"/>
              </a:spcAft>
              <a:buNone/>
            </a:pPr>
            <a:r>
              <a:t/>
            </a:r>
            <a:endParaRPr sz="4800"/>
          </a:p>
        </p:txBody>
      </p:sp>
      <p:pic>
        <p:nvPicPr>
          <p:cNvPr id="939" name="Google Shape;939;p153"/>
          <p:cNvPicPr preferRelativeResize="0"/>
          <p:nvPr/>
        </p:nvPicPr>
        <p:blipFill>
          <a:blip r:embed="rId3">
            <a:alphaModFix/>
          </a:blip>
          <a:stretch>
            <a:fillRect/>
          </a:stretch>
        </p:blipFill>
        <p:spPr>
          <a:xfrm>
            <a:off x="4274800" y="3666000"/>
            <a:ext cx="3642400" cy="1098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5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
        <p:nvSpPr>
          <p:cNvPr id="945" name="Google Shape;945;p154"/>
          <p:cNvSpPr txBox="1"/>
          <p:nvPr>
            <p:ph idx="1" type="body"/>
          </p:nvPr>
        </p:nvSpPr>
        <p:spPr>
          <a:xfrm>
            <a:off x="1818650" y="2707100"/>
            <a:ext cx="9535200" cy="34698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What does this do?</a:t>
            </a:r>
            <a:endParaRPr sz="4800"/>
          </a:p>
          <a:p>
            <a:pPr indent="0" lvl="0" marL="0" rtl="0" algn="l">
              <a:spcBef>
                <a:spcPts val="1000"/>
              </a:spcBef>
              <a:spcAft>
                <a:spcPts val="0"/>
              </a:spcAft>
              <a:buNone/>
            </a:pPr>
            <a:r>
              <a:t/>
            </a:r>
            <a:endParaRPr sz="4800"/>
          </a:p>
          <a:p>
            <a:pPr indent="457200" lvl="0" marL="0" rtl="0" algn="l">
              <a:spcBef>
                <a:spcPts val="1000"/>
              </a:spcBef>
              <a:spcAft>
                <a:spcPts val="0"/>
              </a:spcAft>
              <a:buNone/>
            </a:pPr>
            <a:r>
              <a:t/>
            </a:r>
            <a:endParaRPr sz="4800"/>
          </a:p>
        </p:txBody>
      </p:sp>
      <p:pic>
        <p:nvPicPr>
          <p:cNvPr id="946" name="Google Shape;946;p154"/>
          <p:cNvPicPr preferRelativeResize="0"/>
          <p:nvPr/>
        </p:nvPicPr>
        <p:blipFill>
          <a:blip r:embed="rId3">
            <a:alphaModFix/>
          </a:blip>
          <a:stretch>
            <a:fillRect/>
          </a:stretch>
        </p:blipFill>
        <p:spPr>
          <a:xfrm>
            <a:off x="4274800" y="1392025"/>
            <a:ext cx="3642400" cy="1098500"/>
          </a:xfrm>
          <a:prstGeom prst="rect">
            <a:avLst/>
          </a:prstGeom>
          <a:noFill/>
          <a:ln>
            <a:noFill/>
          </a:ln>
        </p:spPr>
      </p:pic>
      <p:pic>
        <p:nvPicPr>
          <p:cNvPr id="947" name="Google Shape;947;p154"/>
          <p:cNvPicPr preferRelativeResize="0"/>
          <p:nvPr/>
        </p:nvPicPr>
        <p:blipFill>
          <a:blip r:embed="rId4">
            <a:alphaModFix/>
          </a:blip>
          <a:stretch>
            <a:fillRect/>
          </a:stretch>
        </p:blipFill>
        <p:spPr>
          <a:xfrm>
            <a:off x="4000500" y="4723138"/>
            <a:ext cx="4191000" cy="1743075"/>
          </a:xfrm>
          <a:prstGeom prst="rect">
            <a:avLst/>
          </a:prstGeom>
          <a:noFill/>
          <a:ln>
            <a:noFill/>
          </a:ln>
        </p:spPr>
      </p:pic>
      <p:cxnSp>
        <p:nvCxnSpPr>
          <p:cNvPr id="948" name="Google Shape;948;p154"/>
          <p:cNvCxnSpPr/>
          <p:nvPr/>
        </p:nvCxnSpPr>
        <p:spPr>
          <a:xfrm flipH="1">
            <a:off x="8211625" y="3735800"/>
            <a:ext cx="1173000" cy="1299300"/>
          </a:xfrm>
          <a:prstGeom prst="straightConnector1">
            <a:avLst/>
          </a:prstGeom>
          <a:noFill/>
          <a:ln cap="flat" cmpd="sng" w="152400">
            <a:solidFill>
              <a:schemeClr val="dk2"/>
            </a:solidFill>
            <a:prstDash val="solid"/>
            <a:round/>
            <a:headEnd len="med" w="med" type="none"/>
            <a:tailEnd len="med" w="med" type="triangle"/>
          </a:ln>
        </p:spPr>
      </p:cxnSp>
      <p:sp>
        <p:nvSpPr>
          <p:cNvPr id="949" name="Google Shape;949;p154"/>
          <p:cNvSpPr txBox="1"/>
          <p:nvPr/>
        </p:nvSpPr>
        <p:spPr>
          <a:xfrm>
            <a:off x="9637300" y="3086100"/>
            <a:ext cx="24726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help menu</a:t>
            </a:r>
            <a:endParaRPr sz="3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5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Input a number</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Display the number MOD 10</a:t>
            </a:r>
            <a:endParaRPr sz="4800"/>
          </a:p>
          <a:p>
            <a:pPr indent="-50800" lvl="0" marL="228600" rtl="0" algn="l">
              <a:spcBef>
                <a:spcPts val="1000"/>
              </a:spcBef>
              <a:spcAft>
                <a:spcPts val="0"/>
              </a:spcAft>
              <a:buNone/>
            </a:pPr>
            <a:r>
              <a:t/>
            </a:r>
            <a:endParaRPr b="1" sz="4800"/>
          </a:p>
        </p:txBody>
      </p:sp>
      <p:sp>
        <p:nvSpPr>
          <p:cNvPr id="955" name="Google Shape;955;p15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 your j</a:t>
            </a:r>
            <a:r>
              <a:rPr lang="en-US"/>
              <a:t>ournal:</a:t>
            </a:r>
            <a:endParaRPr/>
          </a:p>
        </p:txBody>
      </p:sp>
      <p:sp>
        <p:nvSpPr>
          <p:cNvPr id="418" name="Google Shape;418;p75"/>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5500"/>
              <a:t>What do you know about how children learn that you can use to help bring computer science to your school?</a:t>
            </a:r>
            <a:endParaRPr sz="55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56"/>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What does MOD do?</a:t>
            </a:r>
            <a:endParaRPr sz="4800"/>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rPr lang="en-US" sz="4800"/>
              <a:t>Display the number MOD 5</a:t>
            </a:r>
            <a:endParaRPr sz="4800"/>
          </a:p>
          <a:p>
            <a:pPr indent="-50800" lvl="0" marL="228600" rtl="0" algn="l">
              <a:spcBef>
                <a:spcPts val="1000"/>
              </a:spcBef>
              <a:spcAft>
                <a:spcPts val="0"/>
              </a:spcAft>
              <a:buNone/>
            </a:pPr>
            <a:r>
              <a:t/>
            </a:r>
            <a:endParaRPr b="1" sz="4800"/>
          </a:p>
        </p:txBody>
      </p:sp>
      <p:sp>
        <p:nvSpPr>
          <p:cNvPr id="961" name="Google Shape;961;p15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5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Definition: MOD</a:t>
            </a:r>
            <a:endParaRPr/>
          </a:p>
        </p:txBody>
      </p:sp>
      <p:sp>
        <p:nvSpPr>
          <p:cNvPr id="967" name="Google Shape;967;p157"/>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highlight>
                  <a:srgbClr val="FFF2CC"/>
                </a:highlight>
              </a:rPr>
              <a:t>Gives the remainder when doing division.</a:t>
            </a:r>
            <a:r>
              <a:rPr lang="en-US" sz="4800">
                <a:highlight>
                  <a:srgbClr val="FFF2CC"/>
                </a:highlight>
              </a:rPr>
              <a:t>  </a:t>
            </a:r>
            <a:endParaRPr sz="4800">
              <a:highlight>
                <a:srgbClr val="FFF2CC"/>
              </a:highlight>
            </a:endParaRPr>
          </a:p>
          <a:p>
            <a:pPr indent="-50800" lvl="0" marL="228600" rtl="0" algn="l">
              <a:spcBef>
                <a:spcPts val="1000"/>
              </a:spcBef>
              <a:spcAft>
                <a:spcPts val="0"/>
              </a:spcAft>
              <a:buNone/>
            </a:pPr>
            <a:r>
              <a:t/>
            </a:r>
            <a:endParaRPr sz="4800"/>
          </a:p>
          <a:p>
            <a:pPr indent="-50800" lvl="0" marL="228600" rtl="0" algn="l">
              <a:spcBef>
                <a:spcPts val="1000"/>
              </a:spcBef>
              <a:spcAft>
                <a:spcPts val="0"/>
              </a:spcAft>
              <a:buNone/>
            </a:pPr>
            <a:r>
              <a:t/>
            </a:r>
            <a:endParaRPr i="1" sz="4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5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MOD is used for:</a:t>
            </a:r>
            <a:endParaRPr/>
          </a:p>
        </p:txBody>
      </p:sp>
      <p:sp>
        <p:nvSpPr>
          <p:cNvPr id="973" name="Google Shape;973;p158"/>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482600" lvl="0" marL="457200" rtl="0" algn="l">
              <a:spcBef>
                <a:spcPts val="1000"/>
              </a:spcBef>
              <a:spcAft>
                <a:spcPts val="0"/>
              </a:spcAft>
              <a:buSzPts val="4000"/>
              <a:buChar char="•"/>
            </a:pPr>
            <a:r>
              <a:rPr lang="en-US" sz="4000"/>
              <a:t>Patterns in programs   (Pac Man)</a:t>
            </a:r>
            <a:endParaRPr sz="4000"/>
          </a:p>
          <a:p>
            <a:pPr indent="-482600" lvl="0" marL="457200" rtl="0" algn="l">
              <a:spcBef>
                <a:spcPts val="0"/>
              </a:spcBef>
              <a:spcAft>
                <a:spcPts val="0"/>
              </a:spcAft>
              <a:buSzPts val="4000"/>
              <a:buChar char="•"/>
            </a:pPr>
            <a:r>
              <a:rPr lang="en-US" sz="4000"/>
              <a:t>Colors</a:t>
            </a:r>
            <a:endParaRPr sz="4000"/>
          </a:p>
          <a:p>
            <a:pPr indent="-482600" lvl="0" marL="457200" rtl="0" algn="l">
              <a:spcBef>
                <a:spcPts val="0"/>
              </a:spcBef>
              <a:spcAft>
                <a:spcPts val="0"/>
              </a:spcAft>
              <a:buSzPts val="4000"/>
              <a:buChar char="•"/>
            </a:pPr>
            <a:r>
              <a:rPr lang="en-US" sz="4000"/>
              <a:t>Changing bases:</a:t>
            </a:r>
            <a:endParaRPr sz="4000"/>
          </a:p>
          <a:p>
            <a:pPr indent="-482600" lvl="1" marL="914400" rtl="0" algn="l">
              <a:spcBef>
                <a:spcPts val="0"/>
              </a:spcBef>
              <a:spcAft>
                <a:spcPts val="0"/>
              </a:spcAft>
              <a:buSzPts val="4000"/>
              <a:buChar char="•"/>
            </a:pPr>
            <a:r>
              <a:rPr lang="en-US" sz="4000"/>
              <a:t>Time</a:t>
            </a:r>
            <a:endParaRPr sz="4000"/>
          </a:p>
          <a:p>
            <a:pPr indent="-482600" lvl="1" marL="914400" rtl="0" algn="l">
              <a:spcBef>
                <a:spcPts val="0"/>
              </a:spcBef>
              <a:spcAft>
                <a:spcPts val="0"/>
              </a:spcAft>
              <a:buSzPts val="4000"/>
              <a:buChar char="•"/>
            </a:pPr>
            <a:r>
              <a:rPr lang="en-US" sz="4000"/>
              <a:t>Money</a:t>
            </a:r>
            <a:endParaRPr sz="4000"/>
          </a:p>
          <a:p>
            <a:pPr indent="-482600" lvl="0" marL="457200" rtl="0" algn="l">
              <a:spcBef>
                <a:spcPts val="0"/>
              </a:spcBef>
              <a:spcAft>
                <a:spcPts val="0"/>
              </a:spcAft>
              <a:buSzPts val="4000"/>
              <a:buChar char="•"/>
            </a:pPr>
            <a:r>
              <a:rPr lang="en-US" sz="4000"/>
              <a:t>Checking if numbers divisible (even/odd)</a:t>
            </a:r>
            <a:endParaRPr sz="4000"/>
          </a:p>
          <a:p>
            <a:pPr indent="-50800" lvl="0" marL="228600" rtl="0" algn="l">
              <a:spcBef>
                <a:spcPts val="1000"/>
              </a:spcBef>
              <a:spcAft>
                <a:spcPts val="0"/>
              </a:spcAft>
              <a:buClr>
                <a:schemeClr val="dk1"/>
              </a:buClr>
              <a:buSzPts val="1100"/>
              <a:buFont typeface="Arial"/>
              <a:buNone/>
            </a:pPr>
            <a:r>
              <a:t/>
            </a:r>
            <a:endParaRPr/>
          </a:p>
          <a:p>
            <a:pPr indent="-50800" lvl="0" marL="228600" rtl="0" algn="l">
              <a:spcBef>
                <a:spcPts val="100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59"/>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Try MOD:</a:t>
            </a:r>
            <a:endParaRPr sz="4800"/>
          </a:p>
          <a:p>
            <a:pPr indent="-50800" lvl="0" marL="228600" rtl="0" algn="l">
              <a:spcBef>
                <a:spcPts val="1000"/>
              </a:spcBef>
              <a:spcAft>
                <a:spcPts val="0"/>
              </a:spcAft>
              <a:buNone/>
            </a:pPr>
            <a:r>
              <a:t/>
            </a:r>
            <a:endParaRPr sz="4800"/>
          </a:p>
          <a:p>
            <a:pPr indent="-533400" lvl="0" marL="457200" rtl="0" algn="l">
              <a:spcBef>
                <a:spcPts val="1000"/>
              </a:spcBef>
              <a:spcAft>
                <a:spcPts val="0"/>
              </a:spcAft>
              <a:buSzPts val="4800"/>
              <a:buChar char="•"/>
            </a:pPr>
            <a:r>
              <a:rPr lang="en-US" sz="4800"/>
              <a:t>4</a:t>
            </a:r>
            <a:endParaRPr sz="4800"/>
          </a:p>
          <a:p>
            <a:pPr indent="-533400" lvl="0" marL="457200" rtl="0" algn="l">
              <a:spcBef>
                <a:spcPts val="0"/>
              </a:spcBef>
              <a:spcAft>
                <a:spcPts val="0"/>
              </a:spcAft>
              <a:buSzPts val="4800"/>
              <a:buChar char="•"/>
            </a:pPr>
            <a:r>
              <a:rPr lang="en-US" sz="4800"/>
              <a:t>3</a:t>
            </a:r>
            <a:endParaRPr sz="4800"/>
          </a:p>
          <a:p>
            <a:pPr indent="-533400" lvl="0" marL="457200" rtl="0" algn="l">
              <a:spcBef>
                <a:spcPts val="0"/>
              </a:spcBef>
              <a:spcAft>
                <a:spcPts val="0"/>
              </a:spcAft>
              <a:buSzPts val="4800"/>
              <a:buChar char="•"/>
            </a:pPr>
            <a:r>
              <a:rPr lang="en-US" sz="4800"/>
              <a:t>17</a:t>
            </a:r>
            <a:endParaRPr sz="4800"/>
          </a:p>
          <a:p>
            <a:pPr indent="-50800" lvl="0" marL="228600" rtl="0" algn="l">
              <a:spcBef>
                <a:spcPts val="1000"/>
              </a:spcBef>
              <a:spcAft>
                <a:spcPts val="0"/>
              </a:spcAft>
              <a:buNone/>
            </a:pPr>
            <a:r>
              <a:t/>
            </a:r>
            <a:endParaRPr b="1" sz="4800"/>
          </a:p>
        </p:txBody>
      </p:sp>
      <p:sp>
        <p:nvSpPr>
          <p:cNvPr id="979" name="Google Shape;979;p15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60"/>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4800"/>
              <a:t>If we do MOD 4</a:t>
            </a:r>
            <a:endParaRPr sz="4800"/>
          </a:p>
          <a:p>
            <a:pPr indent="-50800" lvl="0" marL="228600" rtl="0" algn="l">
              <a:spcBef>
                <a:spcPts val="1000"/>
              </a:spcBef>
              <a:spcAft>
                <a:spcPts val="0"/>
              </a:spcAft>
              <a:buNone/>
            </a:pPr>
            <a:r>
              <a:t/>
            </a:r>
            <a:endParaRPr sz="4800"/>
          </a:p>
          <a:p>
            <a:pPr indent="-533400" lvl="0" marL="457200" rtl="0" algn="l">
              <a:spcBef>
                <a:spcPts val="1000"/>
              </a:spcBef>
              <a:spcAft>
                <a:spcPts val="0"/>
              </a:spcAft>
              <a:buSzPts val="4800"/>
              <a:buChar char="•"/>
            </a:pPr>
            <a:r>
              <a:rPr lang="en-US" sz="4800"/>
              <a:t>How many possible answers?</a:t>
            </a:r>
            <a:endParaRPr sz="4800"/>
          </a:p>
          <a:p>
            <a:pPr indent="-533400" lvl="0" marL="457200" rtl="0" algn="l">
              <a:spcBef>
                <a:spcPts val="0"/>
              </a:spcBef>
              <a:spcAft>
                <a:spcPts val="0"/>
              </a:spcAft>
              <a:buSzPts val="4800"/>
              <a:buChar char="•"/>
            </a:pPr>
            <a:r>
              <a:rPr lang="en-US" sz="4800"/>
              <a:t>Lowest?</a:t>
            </a:r>
            <a:endParaRPr sz="4800"/>
          </a:p>
          <a:p>
            <a:pPr indent="-533400" lvl="0" marL="457200" rtl="0" algn="l">
              <a:spcBef>
                <a:spcPts val="0"/>
              </a:spcBef>
              <a:spcAft>
                <a:spcPts val="0"/>
              </a:spcAft>
              <a:buSzPts val="4800"/>
              <a:buChar char="•"/>
            </a:pPr>
            <a:r>
              <a:rPr lang="en-US" sz="4800"/>
              <a:t>Highest?</a:t>
            </a:r>
            <a:endParaRPr sz="4800"/>
          </a:p>
          <a:p>
            <a:pPr indent="-50800" lvl="0" marL="228600" rtl="0" algn="l">
              <a:spcBef>
                <a:spcPts val="1000"/>
              </a:spcBef>
              <a:spcAft>
                <a:spcPts val="0"/>
              </a:spcAft>
              <a:buNone/>
            </a:pPr>
            <a:r>
              <a:t/>
            </a:r>
            <a:endParaRPr b="1" sz="4800"/>
          </a:p>
        </p:txBody>
      </p:sp>
      <p:sp>
        <p:nvSpPr>
          <p:cNvPr id="985" name="Google Shape;985;p16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Lab Lecture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6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Practice Exercises</a:t>
            </a:r>
            <a:endParaRPr/>
          </a:p>
        </p:txBody>
      </p:sp>
      <p:sp>
        <p:nvSpPr>
          <p:cNvPr id="991" name="Google Shape;991;p161"/>
          <p:cNvSpPr txBox="1"/>
          <p:nvPr>
            <p:ph idx="1" type="body"/>
          </p:nvPr>
        </p:nvSpPr>
        <p:spPr>
          <a:xfrm>
            <a:off x="1818640" y="1825625"/>
            <a:ext cx="9535200" cy="4351200"/>
          </a:xfrm>
          <a:prstGeom prst="rect">
            <a:avLst/>
          </a:prstGeom>
        </p:spPr>
        <p:txBody>
          <a:bodyPr anchorCtr="0" anchor="t" bIns="91425" lIns="91425" spcFirstLastPara="1" rIns="91425" wrap="square" tIns="91425">
            <a:noAutofit/>
          </a:bodyPr>
          <a:lstStyle/>
          <a:p>
            <a:pPr indent="-50800" lvl="0" marL="228600" rtl="0" algn="ctr">
              <a:spcBef>
                <a:spcPts val="1000"/>
              </a:spcBef>
              <a:spcAft>
                <a:spcPts val="0"/>
              </a:spcAft>
              <a:buNone/>
            </a:pPr>
            <a:r>
              <a:rPr lang="en-US" sz="5400" u="sng">
                <a:solidFill>
                  <a:schemeClr val="hlink"/>
                </a:solidFill>
                <a:hlinkClick r:id="rId3"/>
              </a:rPr>
              <a:t>http://bit.ly/2Hma8Na</a:t>
            </a:r>
            <a:r>
              <a:rPr lang="en-US" sz="5400"/>
              <a:t> </a:t>
            </a:r>
            <a:r>
              <a:rPr lang="en-US" sz="4800"/>
              <a:t>  </a:t>
            </a:r>
            <a:endParaRPr sz="4800"/>
          </a:p>
          <a:p>
            <a:pPr indent="-50800" lvl="0" marL="228600" rtl="0" algn="l">
              <a:spcBef>
                <a:spcPts val="1000"/>
              </a:spcBef>
              <a:spcAft>
                <a:spcPts val="0"/>
              </a:spcAft>
              <a:buClr>
                <a:schemeClr val="dk1"/>
              </a:buClr>
              <a:buSzPts val="1100"/>
              <a:buFont typeface="Arial"/>
              <a:buNone/>
            </a:pPr>
            <a:r>
              <a:t/>
            </a:r>
            <a:endParaRPr sz="4800"/>
          </a:p>
          <a:p>
            <a:pPr indent="-50800" lvl="0" marL="228600" rtl="0" algn="l">
              <a:spcBef>
                <a:spcPts val="1000"/>
              </a:spcBef>
              <a:spcAft>
                <a:spcPts val="0"/>
              </a:spcAft>
              <a:buNone/>
            </a:pPr>
            <a:r>
              <a:rPr lang="en-US" sz="4800"/>
              <a:t>Mild - perfect for beginners</a:t>
            </a:r>
            <a:endParaRPr sz="4800"/>
          </a:p>
          <a:p>
            <a:pPr indent="-50800" lvl="0" marL="228600" rtl="0" algn="l">
              <a:spcBef>
                <a:spcPts val="1000"/>
              </a:spcBef>
              <a:spcAft>
                <a:spcPts val="0"/>
              </a:spcAft>
              <a:buClr>
                <a:schemeClr val="dk1"/>
              </a:buClr>
              <a:buSzPts val="1100"/>
              <a:buFont typeface="Arial"/>
              <a:buNone/>
            </a:pPr>
            <a:r>
              <a:rPr lang="en-US" sz="4800"/>
              <a:t>Medium - expanding your skills </a:t>
            </a:r>
            <a:endParaRPr sz="4800"/>
          </a:p>
          <a:p>
            <a:pPr indent="0" lvl="0" marL="0" rtl="0" algn="l">
              <a:spcBef>
                <a:spcPts val="1000"/>
              </a:spcBef>
              <a:spcAft>
                <a:spcPts val="0"/>
              </a:spcAft>
              <a:buNone/>
            </a:pPr>
            <a:r>
              <a:rPr lang="en-US" sz="4800"/>
              <a:t>  Spicy - looking for a challenge? </a:t>
            </a:r>
            <a:endParaRPr sz="4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62"/>
          <p:cNvSpPr txBox="1"/>
          <p:nvPr>
            <p:ph type="ctrTitle"/>
          </p:nvPr>
        </p:nvSpPr>
        <p:spPr>
          <a:xfrm>
            <a:off x="1524000" y="217716"/>
            <a:ext cx="9144000" cy="3033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1" i="0" lang="en-US" sz="8800" u="none" cap="none" strike="noStrike">
                <a:solidFill>
                  <a:schemeClr val="dk1"/>
                </a:solidFill>
                <a:latin typeface="Calibri"/>
                <a:ea typeface="Calibri"/>
                <a:cs typeface="Calibri"/>
                <a:sym typeface="Calibri"/>
              </a:rPr>
              <a:t>Why </a:t>
            </a:r>
            <a:br>
              <a:rPr b="1" i="1" lang="en-US" sz="8800" u="none" cap="none" strike="noStrike">
                <a:solidFill>
                  <a:schemeClr val="dk1"/>
                </a:solidFill>
                <a:latin typeface="Calibri"/>
                <a:ea typeface="Calibri"/>
                <a:cs typeface="Calibri"/>
                <a:sym typeface="Calibri"/>
              </a:rPr>
            </a:br>
            <a:r>
              <a:rPr b="1" i="1" lang="en-US" sz="8800" u="none" cap="none" strike="noStrike">
                <a:solidFill>
                  <a:schemeClr val="dk1"/>
                </a:solidFill>
                <a:latin typeface="Calibri"/>
                <a:ea typeface="Calibri"/>
                <a:cs typeface="Calibri"/>
                <a:sym typeface="Calibri"/>
              </a:rPr>
              <a:t>Computer Science?</a:t>
            </a:r>
            <a:endParaRPr b="1" i="0" sz="8800" u="none" cap="none" strike="noStrike">
              <a:solidFill>
                <a:schemeClr val="dk1"/>
              </a:solidFill>
              <a:latin typeface="Calibri"/>
              <a:ea typeface="Calibri"/>
              <a:cs typeface="Calibri"/>
              <a:sym typeface="Calibri"/>
            </a:endParaRPr>
          </a:p>
        </p:txBody>
      </p:sp>
      <p:pic>
        <p:nvPicPr>
          <p:cNvPr id="997" name="Google Shape;997;p162"/>
          <p:cNvPicPr preferRelativeResize="0"/>
          <p:nvPr/>
        </p:nvPicPr>
        <p:blipFill rotWithShape="1">
          <a:blip r:embed="rId3">
            <a:alphaModFix/>
          </a:blip>
          <a:srcRect b="0" l="0" r="0" t="0"/>
          <a:stretch/>
        </p:blipFill>
        <p:spPr>
          <a:xfrm>
            <a:off x="0" y="4313390"/>
            <a:ext cx="12192000" cy="25446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01" name="Shape 1001"/>
        <p:cNvGrpSpPr/>
        <p:nvPr/>
      </p:nvGrpSpPr>
      <p:grpSpPr>
        <a:xfrm>
          <a:off x="0" y="0"/>
          <a:ext cx="0" cy="0"/>
          <a:chOff x="0" y="0"/>
          <a:chExt cx="0" cy="0"/>
        </a:xfrm>
      </p:grpSpPr>
      <p:pic>
        <p:nvPicPr>
          <p:cNvPr descr="Take a trip through Virginia and find out why we are the Digital Dominion in this video from the Virginia Lottery and CodeVA. &#10;CodeVA is a non profit organization that, through advocacy, teacher training, and direct student programs, partners with schools, parents, and communities to bring equitable computer science education to all of Virginia's students. CodeVA is a 501(C)3 non-profit." id="1002" name="Google Shape;1002;p163" title="CodeVA, the Digital Dominion.">
            <a:hlinkClick r:id="rId3"/>
          </p:cNvPr>
          <p:cNvPicPr preferRelativeResize="0"/>
          <p:nvPr/>
        </p:nvPicPr>
        <p:blipFill>
          <a:blip r:embed="rId4">
            <a:alphaModFix/>
          </a:blip>
          <a:stretch>
            <a:fillRect/>
          </a:stretch>
        </p:blipFill>
        <p:spPr>
          <a:xfrm>
            <a:off x="1548959" y="0"/>
            <a:ext cx="9144000" cy="6858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6" name="Shape 1006"/>
        <p:cNvGrpSpPr/>
        <p:nvPr/>
      </p:nvGrpSpPr>
      <p:grpSpPr>
        <a:xfrm>
          <a:off x="0" y="0"/>
          <a:ext cx="0" cy="0"/>
          <a:chOff x="0" y="0"/>
          <a:chExt cx="0" cy="0"/>
        </a:xfrm>
      </p:grpSpPr>
      <p:pic>
        <p:nvPicPr>
          <p:cNvPr id="1007" name="Google Shape;1007;p164"/>
          <p:cNvPicPr preferRelativeResize="0"/>
          <p:nvPr/>
        </p:nvPicPr>
        <p:blipFill>
          <a:blip r:embed="rId3">
            <a:alphaModFix/>
          </a:blip>
          <a:stretch>
            <a:fillRect/>
          </a:stretch>
        </p:blipFill>
        <p:spPr>
          <a:xfrm>
            <a:off x="-135366" y="-78637"/>
            <a:ext cx="12462743" cy="70152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pic>
        <p:nvPicPr>
          <p:cNvPr id="1012" name="Google Shape;1012;p165"/>
          <p:cNvPicPr preferRelativeResize="0"/>
          <p:nvPr/>
        </p:nvPicPr>
        <p:blipFill>
          <a:blip r:embed="rId3">
            <a:alphaModFix/>
          </a:blip>
          <a:stretch>
            <a:fillRect/>
          </a:stretch>
        </p:blipFill>
        <p:spPr>
          <a:xfrm>
            <a:off x="4325" y="0"/>
            <a:ext cx="12191998" cy="68628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